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9"/>
  </p:notesMasterIdLst>
  <p:sldIdLst>
    <p:sldId id="256" r:id="rId2"/>
    <p:sldId id="316" r:id="rId3"/>
    <p:sldId id="304" r:id="rId4"/>
    <p:sldId id="352" r:id="rId5"/>
    <p:sldId id="353" r:id="rId6"/>
    <p:sldId id="354" r:id="rId7"/>
    <p:sldId id="355" r:id="rId8"/>
    <p:sldId id="356" r:id="rId9"/>
    <p:sldId id="374" r:id="rId10"/>
    <p:sldId id="358" r:id="rId11"/>
    <p:sldId id="359" r:id="rId12"/>
    <p:sldId id="360" r:id="rId13"/>
    <p:sldId id="361" r:id="rId14"/>
    <p:sldId id="362" r:id="rId15"/>
    <p:sldId id="364" r:id="rId16"/>
    <p:sldId id="365" r:id="rId17"/>
    <p:sldId id="366" r:id="rId18"/>
    <p:sldId id="367" r:id="rId19"/>
    <p:sldId id="368" r:id="rId20"/>
    <p:sldId id="369" r:id="rId21"/>
    <p:sldId id="371" r:id="rId22"/>
    <p:sldId id="370" r:id="rId23"/>
    <p:sldId id="372" r:id="rId24"/>
    <p:sldId id="363" r:id="rId25"/>
    <p:sldId id="373" r:id="rId26"/>
    <p:sldId id="351" r:id="rId27"/>
    <p:sldId id="29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0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C1B3A7"/>
    <a:srgbClr val="C5E0B4"/>
    <a:srgbClr val="548235"/>
    <a:srgbClr val="D99694"/>
    <a:srgbClr val="4F81BD"/>
    <a:srgbClr val="E0E0E0"/>
    <a:srgbClr val="EF9755"/>
    <a:srgbClr val="E2E2E2"/>
    <a:srgbClr val="FCA8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5" autoAdjust="0"/>
    <p:restoredTop sz="94662"/>
  </p:normalViewPr>
  <p:slideViewPr>
    <p:cSldViewPr snapToGrid="0">
      <p:cViewPr varScale="1">
        <p:scale>
          <a:sx n="74" d="100"/>
          <a:sy n="74" d="100"/>
        </p:scale>
        <p:origin x="30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CFABA-A081-5B46-9EE4-9E90D34D98B1}" type="datetimeFigureOut">
              <a:rPr kumimoji="1" lang="zh-CN" altLang="en-US" smtClean="0"/>
              <a:t>2023/6/27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35DE3-6304-5F43-914D-7A12CCB84B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538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\\192.168.1.115\b 项目2组\G广发基金\2015\9月\0914\广发PPT母版素材\JPG\--08.jpg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b="8791"/>
          <a:stretch/>
        </p:blipFill>
        <p:spPr bwMode="auto">
          <a:xfrm>
            <a:off x="-953" y="602845"/>
            <a:ext cx="12192953" cy="6255154"/>
          </a:xfrm>
          <a:prstGeom prst="rect">
            <a:avLst/>
          </a:prstGeom>
          <a:noFill/>
        </p:spPr>
      </p:pic>
      <p:sp>
        <p:nvSpPr>
          <p:cNvPr id="26" name="矩形 25"/>
          <p:cNvSpPr/>
          <p:nvPr userDrawn="1"/>
        </p:nvSpPr>
        <p:spPr>
          <a:xfrm>
            <a:off x="0" y="1419225"/>
            <a:ext cx="12192000" cy="5438774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 userDrawn="1"/>
        </p:nvSpPr>
        <p:spPr>
          <a:xfrm>
            <a:off x="5534025" y="1288553"/>
            <a:ext cx="6776589" cy="5569446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319" y="465119"/>
            <a:ext cx="2703582" cy="363944"/>
          </a:xfrm>
          <a:prstGeom prst="rect">
            <a:avLst/>
          </a:prstGeom>
        </p:spPr>
      </p:pic>
      <p:sp>
        <p:nvSpPr>
          <p:cNvPr id="32" name="内容占位符 31"/>
          <p:cNvSpPr>
            <a:spLocks noGrp="1"/>
          </p:cNvSpPr>
          <p:nvPr>
            <p:ph sz="quarter" idx="10"/>
          </p:nvPr>
        </p:nvSpPr>
        <p:spPr>
          <a:xfrm>
            <a:off x="574488" y="2916799"/>
            <a:ext cx="6645088" cy="531625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1"/>
          </p:nvPr>
        </p:nvSpPr>
        <p:spPr>
          <a:xfrm>
            <a:off x="574488" y="5414589"/>
            <a:ext cx="3197785" cy="33496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51602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906" y="233577"/>
            <a:ext cx="10311275" cy="591407"/>
          </a:xfrm>
        </p:spPr>
        <p:txBody>
          <a:bodyPr>
            <a:normAutofit/>
          </a:bodyPr>
          <a:lstStyle>
            <a:lvl1pPr>
              <a:defRPr lang="zh-CN" altLang="en-US" sz="2800" b="1" kern="1200" dirty="0">
                <a:solidFill>
                  <a:srgbClr val="4F81BD">
                    <a:lumMod val="75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883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图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图表占位符 7"/>
          <p:cNvSpPr>
            <a:spLocks noGrp="1"/>
          </p:cNvSpPr>
          <p:nvPr>
            <p:ph type="chart" sz="quarter" idx="13"/>
          </p:nvPr>
        </p:nvSpPr>
        <p:spPr>
          <a:xfrm>
            <a:off x="1428264" y="2326448"/>
            <a:ext cx="9528683" cy="3573256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单击图标添加图表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sz="quarter" idx="14"/>
          </p:nvPr>
        </p:nvSpPr>
        <p:spPr>
          <a:xfrm>
            <a:off x="3312882" y="1772856"/>
            <a:ext cx="5759449" cy="360000"/>
          </a:xfrm>
          <a:solidFill>
            <a:srgbClr val="EEEEE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anchor="ctr">
            <a:noAutofit/>
          </a:bodyPr>
          <a:lstStyle>
            <a:lvl1pPr marL="0" indent="0">
              <a:buFontTx/>
              <a:buNone/>
              <a:defRPr kumimoji="0" lang="zh-CN" altLang="en-US" sz="1400" b="1" i="0" u="none" strike="noStrike" kern="1200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ea"/>
                <a:ea typeface="+mn-ea"/>
                <a:cs typeface="Times New Roman" pitchFamily="18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531906" y="233577"/>
            <a:ext cx="10311275" cy="591407"/>
          </a:xfrm>
        </p:spPr>
        <p:txBody>
          <a:bodyPr>
            <a:normAutofit/>
          </a:bodyPr>
          <a:lstStyle>
            <a:lvl1pPr>
              <a:defRPr lang="zh-CN" altLang="en-US" sz="2800" b="1" kern="1200" dirty="0">
                <a:solidFill>
                  <a:srgbClr val="4F81BD">
                    <a:lumMod val="75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07719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>
            <a:extLst>
              <a:ext uri="{FF2B5EF4-FFF2-40B4-BE49-F238E27FC236}">
                <a16:creationId xmlns:a16="http://schemas.microsoft.com/office/drawing/2014/main" id="{BBD578CF-8D75-4855-A0E1-063AE40451A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33678" y="3614990"/>
            <a:ext cx="5724644" cy="903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心系托付，一路广发</a:t>
            </a:r>
          </a:p>
        </p:txBody>
      </p:sp>
      <p:pic>
        <p:nvPicPr>
          <p:cNvPr id="11" name="Picture 3" descr="C:\Users\Administrator\Desktop\ppt封底0-0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2192000" cy="6862032"/>
          </a:xfrm>
          <a:prstGeom prst="rect">
            <a:avLst/>
          </a:prstGeom>
          <a:noFill/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35" y="2655342"/>
            <a:ext cx="5864364" cy="78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3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可选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 userDrawn="1"/>
        </p:nvSpPr>
        <p:spPr>
          <a:xfrm rot="5400000">
            <a:off x="0" y="0"/>
            <a:ext cx="2181412" cy="2181412"/>
          </a:xfrm>
          <a:prstGeom prst="rtTriangle">
            <a:avLst/>
          </a:prstGeom>
          <a:solidFill>
            <a:srgbClr val="447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rot="16200000">
            <a:off x="10010588" y="4676588"/>
            <a:ext cx="2181412" cy="2181412"/>
          </a:xfrm>
          <a:prstGeom prst="rtTriangle">
            <a:avLst/>
          </a:prstGeom>
          <a:solidFill>
            <a:srgbClr val="F79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319" y="465119"/>
            <a:ext cx="2703582" cy="363944"/>
          </a:xfrm>
          <a:prstGeom prst="rect">
            <a:avLst/>
          </a:prstGeom>
        </p:spPr>
      </p:pic>
      <p:sp>
        <p:nvSpPr>
          <p:cNvPr id="7" name="内容占位符 31"/>
          <p:cNvSpPr>
            <a:spLocks noGrp="1"/>
          </p:cNvSpPr>
          <p:nvPr>
            <p:ph sz="quarter" idx="10"/>
          </p:nvPr>
        </p:nvSpPr>
        <p:spPr>
          <a:xfrm>
            <a:off x="2773456" y="2391389"/>
            <a:ext cx="6645088" cy="722872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文本占位符 35"/>
          <p:cNvSpPr>
            <a:spLocks noGrp="1"/>
          </p:cNvSpPr>
          <p:nvPr>
            <p:ph type="body" sz="quarter" idx="11"/>
          </p:nvPr>
        </p:nvSpPr>
        <p:spPr>
          <a:xfrm>
            <a:off x="4497107" y="4488281"/>
            <a:ext cx="3197785" cy="376611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6962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可选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6"/>
          <p:cNvGrpSpPr/>
          <p:nvPr userDrawn="1"/>
        </p:nvGrpSpPr>
        <p:grpSpPr>
          <a:xfrm>
            <a:off x="0" y="2341322"/>
            <a:ext cx="4403469" cy="115214"/>
            <a:chOff x="0" y="2341322"/>
            <a:chExt cx="4403469" cy="115214"/>
          </a:xfrm>
          <a:solidFill>
            <a:srgbClr val="F79646"/>
          </a:solidFill>
        </p:grpSpPr>
        <p:sp>
          <p:nvSpPr>
            <p:cNvPr id="10" name="Rectangle 12"/>
            <p:cNvSpPr/>
            <p:nvPr/>
          </p:nvSpPr>
          <p:spPr>
            <a:xfrm>
              <a:off x="0" y="2341322"/>
              <a:ext cx="440346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4"/>
            <p:cNvSpPr/>
            <p:nvPr/>
          </p:nvSpPr>
          <p:spPr>
            <a:xfrm>
              <a:off x="3535074" y="2387041"/>
              <a:ext cx="868395" cy="69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319" y="465119"/>
            <a:ext cx="2703582" cy="363944"/>
          </a:xfrm>
          <a:prstGeom prst="rect">
            <a:avLst/>
          </a:prstGeom>
        </p:spPr>
      </p:pic>
      <p:sp>
        <p:nvSpPr>
          <p:cNvPr id="17" name="内容占位符 31"/>
          <p:cNvSpPr>
            <a:spLocks noGrp="1"/>
          </p:cNvSpPr>
          <p:nvPr>
            <p:ph sz="quarter" idx="10"/>
          </p:nvPr>
        </p:nvSpPr>
        <p:spPr>
          <a:xfrm>
            <a:off x="2773456" y="2641903"/>
            <a:ext cx="6645088" cy="722872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35"/>
          <p:cNvSpPr>
            <a:spLocks noGrp="1"/>
          </p:cNvSpPr>
          <p:nvPr>
            <p:ph type="body" sz="quarter" idx="11"/>
          </p:nvPr>
        </p:nvSpPr>
        <p:spPr>
          <a:xfrm>
            <a:off x="4497107" y="4199881"/>
            <a:ext cx="3197785" cy="376611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6894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bg>
      <p:bgPr>
        <a:solidFill>
          <a:schemeClr val="bg1">
            <a:lumMod val="85000"/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1746913"/>
            <a:ext cx="12192000" cy="3364174"/>
          </a:xfrm>
          <a:prstGeom prst="rect">
            <a:avLst/>
          </a:prstGeom>
          <a:gradFill>
            <a:gsLst>
              <a:gs pos="0">
                <a:srgbClr val="F9BF6E"/>
              </a:gs>
              <a:gs pos="100000">
                <a:srgbClr val="EF9755"/>
              </a:gs>
              <a:gs pos="48000">
                <a:srgbClr val="FCA85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319" y="465119"/>
            <a:ext cx="2703582" cy="363944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7111197" y="1503218"/>
            <a:ext cx="5080803" cy="4260271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内容占位符 31"/>
          <p:cNvSpPr>
            <a:spLocks noGrp="1"/>
          </p:cNvSpPr>
          <p:nvPr>
            <p:ph sz="quarter" idx="10"/>
          </p:nvPr>
        </p:nvSpPr>
        <p:spPr>
          <a:xfrm>
            <a:off x="574488" y="2567246"/>
            <a:ext cx="6645088" cy="619299"/>
          </a:xfrm>
        </p:spPr>
        <p:txBody>
          <a:bodyPr>
            <a:noAutofit/>
          </a:bodyPr>
          <a:lstStyle>
            <a:lvl1pPr marL="0" indent="0">
              <a:buNone/>
              <a:defRPr sz="3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文本占位符 35"/>
          <p:cNvSpPr>
            <a:spLocks noGrp="1"/>
          </p:cNvSpPr>
          <p:nvPr>
            <p:ph type="body" sz="quarter" idx="11"/>
          </p:nvPr>
        </p:nvSpPr>
        <p:spPr>
          <a:xfrm>
            <a:off x="574488" y="4326138"/>
            <a:ext cx="3197785" cy="33496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矩形 15"/>
          <p:cNvSpPr/>
          <p:nvPr userDrawn="1"/>
        </p:nvSpPr>
        <p:spPr>
          <a:xfrm>
            <a:off x="6899564" y="5111087"/>
            <a:ext cx="5049981" cy="1019549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858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一级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\\192.168.1.115\b 项目2组\G广发基金\2015\9月\0914\广发PPT母版素材\JPG\--08.jpg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b="8791"/>
          <a:stretch/>
        </p:blipFill>
        <p:spPr bwMode="auto">
          <a:xfrm rot="5400000">
            <a:off x="-245809" y="1669876"/>
            <a:ext cx="6857999" cy="3518249"/>
          </a:xfrm>
          <a:prstGeom prst="rect">
            <a:avLst/>
          </a:prstGeom>
          <a:noFill/>
        </p:spPr>
      </p:pic>
      <p:sp>
        <p:nvSpPr>
          <p:cNvPr id="20" name="矩形 19"/>
          <p:cNvSpPr/>
          <p:nvPr userDrawn="1"/>
        </p:nvSpPr>
        <p:spPr>
          <a:xfrm>
            <a:off x="0" y="0"/>
            <a:ext cx="448056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2"/>
          <p:cNvSpPr>
            <a:spLocks noGrp="1"/>
          </p:cNvSpPr>
          <p:nvPr userDrawn="1"/>
        </p:nvSpPr>
        <p:spPr>
          <a:xfrm>
            <a:off x="785875" y="1069956"/>
            <a:ext cx="1914511" cy="928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5400" b="1" kern="1200">
                <a:solidFill>
                  <a:srgbClr val="E2380D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0" name="TextBox 10"/>
          <p:cNvSpPr txBox="1"/>
          <p:nvPr userDrawn="1"/>
        </p:nvSpPr>
        <p:spPr>
          <a:xfrm>
            <a:off x="2307485" y="1504232"/>
            <a:ext cx="1607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Rockwell Condensed" panose="02060603050405020104" pitchFamily="18" charset="0"/>
                <a:ea typeface="方正综艺简体" panose="02010601030101010101" pitchFamily="2" charset="-122"/>
              </a:rPr>
              <a:t>CONTENTS</a:t>
            </a:r>
            <a:endParaRPr lang="zh-CN" altLang="en-US" sz="2400" b="1" dirty="0">
              <a:solidFill>
                <a:schemeClr val="bg1"/>
              </a:solidFill>
              <a:latin typeface="Rockwell Condensed" panose="02060603050405020104" pitchFamily="18" charset="0"/>
              <a:ea typeface="方正综艺简体" panose="02010601030101010101" pitchFamily="2" charset="-122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-572454" y="2744624"/>
            <a:ext cx="5053014" cy="4152899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4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一级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4480560" cy="6858000"/>
          </a:xfrm>
          <a:prstGeom prst="rect">
            <a:avLst/>
          </a:prstGeom>
          <a:gradFill>
            <a:gsLst>
              <a:gs pos="0">
                <a:srgbClr val="F9BF6E"/>
              </a:gs>
              <a:gs pos="100000">
                <a:srgbClr val="EF9755"/>
              </a:gs>
              <a:gs pos="48000">
                <a:srgbClr val="FCA85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2"/>
          <p:cNvSpPr>
            <a:spLocks noGrp="1"/>
          </p:cNvSpPr>
          <p:nvPr userDrawn="1"/>
        </p:nvSpPr>
        <p:spPr>
          <a:xfrm>
            <a:off x="785875" y="1069956"/>
            <a:ext cx="1914511" cy="928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5400" b="1" kern="1200">
                <a:solidFill>
                  <a:srgbClr val="E2380D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0" name="TextBox 10"/>
          <p:cNvSpPr txBox="1"/>
          <p:nvPr userDrawn="1"/>
        </p:nvSpPr>
        <p:spPr>
          <a:xfrm>
            <a:off x="2307485" y="1504232"/>
            <a:ext cx="1607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Rockwell Condensed" panose="02060603050405020104" pitchFamily="18" charset="0"/>
                <a:ea typeface="方正综艺简体" panose="02010601030101010101" pitchFamily="2" charset="-122"/>
              </a:rPr>
              <a:t>CONTENTS</a:t>
            </a:r>
            <a:endParaRPr lang="zh-CN" altLang="en-US" sz="2400" b="1" dirty="0">
              <a:solidFill>
                <a:schemeClr val="bg1"/>
              </a:solidFill>
              <a:latin typeface="Rockwell Condensed" panose="02060603050405020104" pitchFamily="18" charset="0"/>
              <a:ea typeface="方正综艺简体" panose="02010601030101010101" pitchFamily="2" charset="-122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-572454" y="2744624"/>
            <a:ext cx="5053014" cy="4152899"/>
          </a:xfrm>
          <a:prstGeom prst="rect">
            <a:avLst/>
          </a:prstGeom>
          <a:blipFill dpi="0" rotWithShape="1">
            <a:blip r:embed="rId2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00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一级目录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319" y="465119"/>
            <a:ext cx="2703582" cy="363944"/>
          </a:xfrm>
          <a:prstGeom prst="rect">
            <a:avLst/>
          </a:prstGeom>
        </p:spPr>
      </p:pic>
      <p:sp>
        <p:nvSpPr>
          <p:cNvPr id="9" name="文本占位符 2"/>
          <p:cNvSpPr>
            <a:spLocks noGrp="1"/>
          </p:cNvSpPr>
          <p:nvPr userDrawn="1"/>
        </p:nvSpPr>
        <p:spPr>
          <a:xfrm>
            <a:off x="785875" y="1069956"/>
            <a:ext cx="1914511" cy="928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5400" b="1" kern="1200">
                <a:solidFill>
                  <a:srgbClr val="E2380D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0" name="TextBox 10"/>
          <p:cNvSpPr txBox="1"/>
          <p:nvPr userDrawn="1"/>
        </p:nvSpPr>
        <p:spPr>
          <a:xfrm>
            <a:off x="2264755" y="1425469"/>
            <a:ext cx="2220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rgbClr val="EF9755"/>
                </a:solidFill>
                <a:latin typeface="Rockwell Condensed" panose="02060603050405020104" pitchFamily="18" charset="0"/>
                <a:ea typeface="方正综艺简体" panose="02010601030101010101" pitchFamily="2" charset="-122"/>
              </a:rPr>
              <a:t>CONTENTS</a:t>
            </a:r>
            <a:endParaRPr lang="zh-CN" altLang="en-US" sz="3200" b="1" dirty="0">
              <a:solidFill>
                <a:srgbClr val="EF9755"/>
              </a:solidFill>
              <a:latin typeface="Rockwell Condensed" panose="02060603050405020104" pitchFamily="18" charset="0"/>
              <a:ea typeface="方正综艺简体" panose="02010601030101010101" pitchFamily="2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V="1">
            <a:off x="945538" y="1998630"/>
            <a:ext cx="3380420" cy="22631"/>
          </a:xfrm>
          <a:prstGeom prst="line">
            <a:avLst/>
          </a:prstGeom>
          <a:noFill/>
          <a:ln w="34925" cap="flat" cmpd="sng" algn="ctr">
            <a:solidFill>
              <a:schemeClr val="accent1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5825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二级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2A5B-FD07-4229-8F8C-1BFEB44AF40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2064139"/>
            <a:ext cx="7297381" cy="625118"/>
          </a:xfrm>
          <a:prstGeom prst="rect">
            <a:avLst/>
          </a:prstGeom>
          <a:gradFill flip="none" rotWithShape="1">
            <a:gsLst>
              <a:gs pos="0">
                <a:srgbClr val="5B9BD5">
                  <a:shade val="30000"/>
                  <a:satMod val="115000"/>
                </a:srgbClr>
              </a:gs>
              <a:gs pos="50000">
                <a:srgbClr val="5B9BD5">
                  <a:shade val="67500"/>
                  <a:satMod val="115000"/>
                </a:srgbClr>
              </a:gs>
              <a:gs pos="100000">
                <a:srgbClr val="5B9BD5">
                  <a:shade val="100000"/>
                  <a:satMod val="115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319" y="465119"/>
            <a:ext cx="2703582" cy="363944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4497860" y="2689257"/>
            <a:ext cx="2799522" cy="130667"/>
          </a:xfrm>
          <a:prstGeom prst="rect">
            <a:avLst/>
          </a:prstGeom>
          <a:solidFill>
            <a:srgbClr val="F796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772054" y="2160946"/>
            <a:ext cx="3787775" cy="444500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1800" kern="1200">
                <a:solidFill>
                  <a:prstClr val="white"/>
                </a:solidFill>
                <a:latin typeface="黑体" panose="02010609060101010101" pitchFamily="49" charset="-122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单击此处编辑母版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1505978" y="3358870"/>
            <a:ext cx="2646878" cy="584775"/>
          </a:xfrm>
        </p:spPr>
        <p:txBody>
          <a:bodyPr wrap="none" anchor="ctr">
            <a:spAutoFit/>
          </a:bodyPr>
          <a:lstStyle>
            <a:lvl1pPr marL="0" indent="0">
              <a:buNone/>
              <a:defRPr lang="zh-CN" altLang="en-US" sz="1600" dirty="0" smtClean="0">
                <a:solidFill>
                  <a:srgbClr val="F79646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>
              <a:lnSpc>
                <a:spcPct val="200000"/>
              </a:lnSpc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1505978" y="4135811"/>
            <a:ext cx="2646878" cy="584775"/>
          </a:xfrm>
        </p:spPr>
        <p:txBody>
          <a:bodyPr wrap="none" anchor="ctr">
            <a:spAutoFit/>
          </a:bodyPr>
          <a:lstStyle>
            <a:lvl1pPr marL="0" indent="0">
              <a:buNone/>
              <a:defRPr lang="zh-CN" altLang="en-US" sz="1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>
              <a:lnSpc>
                <a:spcPct val="200000"/>
              </a:lnSpc>
            </a:pPr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86436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中场休息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2" name="Group 23"/>
          <p:cNvGrpSpPr/>
          <p:nvPr userDrawn="1"/>
        </p:nvGrpSpPr>
        <p:grpSpPr>
          <a:xfrm>
            <a:off x="5137584" y="936104"/>
            <a:ext cx="1916832" cy="1916832"/>
            <a:chOff x="5137584" y="729606"/>
            <a:chExt cx="1916832" cy="1916832"/>
          </a:xfrm>
        </p:grpSpPr>
        <p:pic>
          <p:nvPicPr>
            <p:cNvPr id="13" name="Picture 11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584" y="729606"/>
              <a:ext cx="1916832" cy="1916832"/>
            </a:xfrm>
            <a:prstGeom prst="rect">
              <a:avLst/>
            </a:prstGeom>
          </p:spPr>
        </p:pic>
        <p:sp>
          <p:nvSpPr>
            <p:cNvPr id="14" name="Oval 12"/>
            <p:cNvSpPr/>
            <p:nvPr/>
          </p:nvSpPr>
          <p:spPr>
            <a:xfrm>
              <a:off x="6059996" y="1652018"/>
              <a:ext cx="72008" cy="72008"/>
            </a:xfrm>
            <a:prstGeom prst="ellipse">
              <a:avLst/>
            </a:prstGeom>
            <a:solidFill>
              <a:srgbClr val="4F81BD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rgbClr val="4F81BD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0"/>
            </p:cNvCxnSpPr>
            <p:nvPr/>
          </p:nvCxnSpPr>
          <p:spPr>
            <a:xfrm flipV="1">
              <a:off x="6096000" y="898825"/>
              <a:ext cx="1" cy="75319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9"/>
            <p:cNvCxnSpPr>
              <a:stCxn id="14" idx="6"/>
            </p:cNvCxnSpPr>
            <p:nvPr/>
          </p:nvCxnSpPr>
          <p:spPr>
            <a:xfrm>
              <a:off x="6132004" y="1688022"/>
              <a:ext cx="73377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4"/>
          <p:cNvSpPr txBox="1"/>
          <p:nvPr userDrawn="1"/>
        </p:nvSpPr>
        <p:spPr>
          <a:xfrm>
            <a:off x="2567608" y="2888940"/>
            <a:ext cx="712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4F81BD"/>
                </a:solidFill>
                <a:latin typeface="+mj-lt"/>
              </a:rPr>
              <a:t>中场休息</a:t>
            </a:r>
            <a:r>
              <a:rPr lang="en-US" altLang="zh-CN" sz="5400" dirty="0">
                <a:solidFill>
                  <a:srgbClr val="4F81BD"/>
                </a:solidFill>
                <a:latin typeface="+mj-lt"/>
              </a:rPr>
              <a:t>15</a:t>
            </a:r>
            <a:r>
              <a:rPr lang="zh-CN" altLang="en-US" sz="5400" dirty="0">
                <a:solidFill>
                  <a:srgbClr val="4F81BD"/>
                </a:solidFill>
                <a:latin typeface="+mj-lt"/>
              </a:rPr>
              <a:t>分钟</a:t>
            </a:r>
            <a:endParaRPr lang="en-US" sz="5400" dirty="0">
              <a:solidFill>
                <a:srgbClr val="4F81BD"/>
              </a:solidFill>
              <a:latin typeface="+mj-lt"/>
            </a:endParaRPr>
          </a:p>
        </p:txBody>
      </p:sp>
      <p:cxnSp>
        <p:nvCxnSpPr>
          <p:cNvPr id="18" name="Straight Connector 6"/>
          <p:cNvCxnSpPr/>
          <p:nvPr userDrawn="1"/>
        </p:nvCxnSpPr>
        <p:spPr>
          <a:xfrm>
            <a:off x="3107668" y="3902447"/>
            <a:ext cx="6048672" cy="0"/>
          </a:xfrm>
          <a:prstGeom prst="line">
            <a:avLst/>
          </a:prstGeom>
          <a:ln w="76200">
            <a:solidFill>
              <a:srgbClr val="F79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319" y="465119"/>
            <a:ext cx="2703582" cy="36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7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09164" y="251507"/>
            <a:ext cx="10311275" cy="591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01BE8-2934-4802-B053-0D125B425CD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2023/6/27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559829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498" y="6268933"/>
            <a:ext cx="1258938" cy="32486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587374" y="878774"/>
            <a:ext cx="9221643" cy="593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F81BD">
                  <a:lumMod val="50000"/>
                </a:srgb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9961371" y="878773"/>
            <a:ext cx="1621029" cy="59378"/>
          </a:xfrm>
          <a:prstGeom prst="rect">
            <a:avLst/>
          </a:prstGeom>
          <a:solidFill>
            <a:srgbClr val="DF3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455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186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53" r:id="rId2"/>
    <p:sldLayoutId id="2147483755" r:id="rId3"/>
    <p:sldLayoutId id="2147483756" r:id="rId4"/>
    <p:sldLayoutId id="2147483751" r:id="rId5"/>
    <p:sldLayoutId id="2147483757" r:id="rId6"/>
    <p:sldLayoutId id="2147483752" r:id="rId7"/>
    <p:sldLayoutId id="2147483750" r:id="rId8"/>
    <p:sldLayoutId id="2147483736" r:id="rId9"/>
    <p:sldLayoutId id="2147483733" r:id="rId10"/>
    <p:sldLayoutId id="2147483734" r:id="rId11"/>
    <p:sldLayoutId id="214748373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574487" y="2916799"/>
            <a:ext cx="11151687" cy="531625"/>
          </a:xfrm>
        </p:spPr>
        <p:txBody>
          <a:bodyPr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量化基本面理论体系及农林牧渔行业案例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b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研报复现及衍生研究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574488" y="5414589"/>
            <a:ext cx="5469754" cy="334962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汇报人：王子寒    日期：</a:t>
            </a:r>
            <a:r>
              <a:rPr lang="en-US" altLang="zh-CN" dirty="0">
                <a:latin typeface="+mn-ea"/>
                <a:ea typeface="+mn-ea"/>
              </a:rPr>
              <a:t>2023.6.27</a:t>
            </a:r>
            <a:r>
              <a:rPr lang="zh-CN" altLang="en-US" dirty="0">
                <a:latin typeface="+mn-ea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6346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zh-CN" sz="3200" dirty="0">
                <a:latin typeface="+mj-ea"/>
                <a:ea typeface="+mj-ea"/>
              </a:rPr>
              <a:t>02 </a:t>
            </a:r>
            <a:r>
              <a:rPr lang="zh-CN" altLang="en-US" sz="3200" dirty="0">
                <a:latin typeface="+mj-ea"/>
                <a:ea typeface="+mj-ea"/>
              </a:rPr>
              <a:t>研报的复现</a:t>
            </a:r>
          </a:p>
        </p:txBody>
      </p:sp>
    </p:spTree>
    <p:extLst>
      <p:ext uri="{BB962C8B-B14F-4D97-AF65-F5344CB8AC3E}">
        <p14:creationId xmlns:p14="http://schemas.microsoft.com/office/powerpoint/2010/main" val="3686609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30EF01-5DC0-F2BB-5DE9-6C7E70882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98"/>
          <a:stretch/>
        </p:blipFill>
        <p:spPr>
          <a:xfrm>
            <a:off x="6356324" y="2750834"/>
            <a:ext cx="5381352" cy="35088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CPI</a:t>
            </a:r>
            <a:r>
              <a:rPr lang="zh-CN" altLang="en-US" dirty="0"/>
              <a:t>食品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C2D964-451C-B0E8-345A-63482BD8A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62"/>
          <a:stretch/>
        </p:blipFill>
        <p:spPr>
          <a:xfrm>
            <a:off x="304825" y="2494097"/>
            <a:ext cx="5952204" cy="4057143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6D9E25B-B482-4283-6758-6784B8840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062301"/>
              </p:ext>
            </p:extLst>
          </p:nvPr>
        </p:nvGraphicFramePr>
        <p:xfrm>
          <a:off x="1477992" y="1115586"/>
          <a:ext cx="961271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245">
                  <a:extLst>
                    <a:ext uri="{9D8B030D-6E8A-4147-A177-3AD203B41FA5}">
                      <a16:colId xmlns:a16="http://schemas.microsoft.com/office/drawing/2014/main" val="1229352093"/>
                    </a:ext>
                  </a:extLst>
                </a:gridCol>
                <a:gridCol w="1373245">
                  <a:extLst>
                    <a:ext uri="{9D8B030D-6E8A-4147-A177-3AD203B41FA5}">
                      <a16:colId xmlns:a16="http://schemas.microsoft.com/office/drawing/2014/main" val="3467646050"/>
                    </a:ext>
                  </a:extLst>
                </a:gridCol>
                <a:gridCol w="1373245">
                  <a:extLst>
                    <a:ext uri="{9D8B030D-6E8A-4147-A177-3AD203B41FA5}">
                      <a16:colId xmlns:a16="http://schemas.microsoft.com/office/drawing/2014/main" val="3024945119"/>
                    </a:ext>
                  </a:extLst>
                </a:gridCol>
                <a:gridCol w="1373245">
                  <a:extLst>
                    <a:ext uri="{9D8B030D-6E8A-4147-A177-3AD203B41FA5}">
                      <a16:colId xmlns:a16="http://schemas.microsoft.com/office/drawing/2014/main" val="2016889654"/>
                    </a:ext>
                  </a:extLst>
                </a:gridCol>
                <a:gridCol w="1373245">
                  <a:extLst>
                    <a:ext uri="{9D8B030D-6E8A-4147-A177-3AD203B41FA5}">
                      <a16:colId xmlns:a16="http://schemas.microsoft.com/office/drawing/2014/main" val="2224221781"/>
                    </a:ext>
                  </a:extLst>
                </a:gridCol>
                <a:gridCol w="1373245">
                  <a:extLst>
                    <a:ext uri="{9D8B030D-6E8A-4147-A177-3AD203B41FA5}">
                      <a16:colId xmlns:a16="http://schemas.microsoft.com/office/drawing/2014/main" val="1036055218"/>
                    </a:ext>
                  </a:extLst>
                </a:gridCol>
                <a:gridCol w="1373245">
                  <a:extLst>
                    <a:ext uri="{9D8B030D-6E8A-4147-A177-3AD203B41FA5}">
                      <a16:colId xmlns:a16="http://schemas.microsoft.com/office/drawing/2014/main" val="3381039681"/>
                    </a:ext>
                  </a:extLst>
                </a:gridCol>
              </a:tblGrid>
              <a:tr h="336958">
                <a:tc>
                  <a:txBody>
                    <a:bodyPr/>
                    <a:lstStyle/>
                    <a:p>
                      <a:r>
                        <a:rPr lang="zh-CN" altLang="en-US" dirty="0"/>
                        <a:t>细分</a:t>
                      </a:r>
                      <a:r>
                        <a:rPr lang="en-US" altLang="zh-CN" dirty="0"/>
                        <a:t>CPI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CPI:</a:t>
                      </a:r>
                      <a:r>
                        <a:rPr lang="zh-CN" altLang="en-US" sz="1800" dirty="0"/>
                        <a:t>粮食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CPI:</a:t>
                      </a:r>
                      <a:r>
                        <a:rPr lang="zh-CN" altLang="en-US" sz="1800" dirty="0"/>
                        <a:t>畜肉类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CPI:</a:t>
                      </a:r>
                      <a:r>
                        <a:rPr lang="zh-CN" altLang="en-US" sz="1800" dirty="0"/>
                        <a:t>水产品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CPI:</a:t>
                      </a:r>
                      <a:r>
                        <a:rPr lang="zh-CN" altLang="en-US" sz="1800" dirty="0"/>
                        <a:t>鲜菜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CPI:</a:t>
                      </a:r>
                      <a:r>
                        <a:rPr lang="zh-CN" altLang="en-US" sz="1800" dirty="0"/>
                        <a:t>蛋类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总计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38387"/>
                  </a:ext>
                </a:extLst>
              </a:tr>
              <a:tr h="336958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系数（权重）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0.424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0.229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0.173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0.118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0.019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0.964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03978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5257DC4D-54A4-BE79-FE22-2A82EE84546A}"/>
              </a:ext>
            </a:extLst>
          </p:cNvPr>
          <p:cNvSpPr txBox="1"/>
          <p:nvPr/>
        </p:nvSpPr>
        <p:spPr>
          <a:xfrm>
            <a:off x="7860103" y="2309431"/>
            <a:ext cx="268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使用细</a:t>
            </a:r>
            <a:r>
              <a:rPr lang="en-US" altLang="zh-CN" dirty="0">
                <a:latin typeface="+mj-ea"/>
                <a:ea typeface="+mj-ea"/>
              </a:rPr>
              <a:t>CPI</a:t>
            </a:r>
            <a:r>
              <a:rPr lang="zh-CN" altLang="en-US" dirty="0">
                <a:latin typeface="+mj-ea"/>
                <a:ea typeface="+mj-ea"/>
              </a:rPr>
              <a:t>拟合食品</a:t>
            </a:r>
            <a:r>
              <a:rPr lang="en-US" altLang="zh-CN" dirty="0">
                <a:latin typeface="+mj-ea"/>
                <a:ea typeface="+mj-ea"/>
              </a:rPr>
              <a:t>CPI</a:t>
            </a:r>
            <a:endParaRPr lang="zh-CN" altLang="en-US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73965A8-EE4C-4025-A892-AD41D98231D0}"/>
                  </a:ext>
                </a:extLst>
              </p:cNvPr>
              <p:cNvSpPr txBox="1"/>
              <p:nvPr/>
            </p:nvSpPr>
            <p:spPr>
              <a:xfrm>
                <a:off x="6797985" y="2847353"/>
                <a:ext cx="2124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=0.95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值显著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73965A8-EE4C-4025-A892-AD41D9823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985" y="2847353"/>
                <a:ext cx="2124236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264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细分</a:t>
            </a:r>
            <a:r>
              <a:rPr lang="en-US" altLang="zh-CN" dirty="0"/>
              <a:t>CPI</a:t>
            </a:r>
            <a:r>
              <a:rPr lang="zh-CN" altLang="en-US" dirty="0"/>
              <a:t>和食用农产品指数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795EF6-4F9E-9E5D-1020-DFFCDDB58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89" y="3620584"/>
            <a:ext cx="8229600" cy="2929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4">
                <a:extLst>
                  <a:ext uri="{FF2B5EF4-FFF2-40B4-BE49-F238E27FC236}">
                    <a16:creationId xmlns:a16="http://schemas.microsoft.com/office/drawing/2014/main" id="{87309828-D26C-C12D-9ECC-F053969A29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9272880"/>
                  </p:ext>
                </p:extLst>
              </p:nvPr>
            </p:nvGraphicFramePr>
            <p:xfrm>
              <a:off x="1848931" y="1205976"/>
              <a:ext cx="8927259" cy="2223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409">
                      <a:extLst>
                        <a:ext uri="{9D8B030D-6E8A-4147-A177-3AD203B41FA5}">
                          <a16:colId xmlns:a16="http://schemas.microsoft.com/office/drawing/2014/main" val="2249263484"/>
                        </a:ext>
                      </a:extLst>
                    </a:gridCol>
                    <a:gridCol w="2391386">
                      <a:extLst>
                        <a:ext uri="{9D8B030D-6E8A-4147-A177-3AD203B41FA5}">
                          <a16:colId xmlns:a16="http://schemas.microsoft.com/office/drawing/2014/main" val="1179832592"/>
                        </a:ext>
                      </a:extLst>
                    </a:gridCol>
                    <a:gridCol w="1571866">
                      <a:extLst>
                        <a:ext uri="{9D8B030D-6E8A-4147-A177-3AD203B41FA5}">
                          <a16:colId xmlns:a16="http://schemas.microsoft.com/office/drawing/2014/main" val="1992337065"/>
                        </a:ext>
                      </a:extLst>
                    </a:gridCol>
                    <a:gridCol w="1545687">
                      <a:extLst>
                        <a:ext uri="{9D8B030D-6E8A-4147-A177-3AD203B41FA5}">
                          <a16:colId xmlns:a16="http://schemas.microsoft.com/office/drawing/2014/main" val="1624420726"/>
                        </a:ext>
                      </a:extLst>
                    </a:gridCol>
                    <a:gridCol w="843911">
                      <a:extLst>
                        <a:ext uri="{9D8B030D-6E8A-4147-A177-3AD203B41FA5}">
                          <a16:colId xmlns:a16="http://schemas.microsoft.com/office/drawing/2014/main" val="2640588878"/>
                        </a:ext>
                      </a:extLst>
                    </a:gridCol>
                  </a:tblGrid>
                  <a:tr h="3942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细分</a:t>
                          </a:r>
                          <a:r>
                            <a:rPr lang="en-US" altLang="zh-CN" dirty="0"/>
                            <a:t>CPI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食用农产品价格指数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相关系数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r>
                            <a:rPr lang="zh-CN" altLang="en-US" dirty="0"/>
                            <a:t>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8403504"/>
                      </a:ext>
                    </a:extLst>
                  </a:tr>
                  <a:tr h="248694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中国</a:t>
                          </a:r>
                          <a:r>
                            <a:rPr lang="en-US" altLang="zh-CN" dirty="0"/>
                            <a:t>:CPI:</a:t>
                          </a:r>
                          <a:r>
                            <a:rPr lang="zh-CN" altLang="en-US" dirty="0"/>
                            <a:t>粮食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粮食类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大米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0.85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1.72E-50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0.73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6165525"/>
                      </a:ext>
                    </a:extLst>
                  </a:tr>
                  <a:tr h="248694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中国</a:t>
                          </a:r>
                          <a:r>
                            <a:rPr lang="en-US" altLang="zh-CN" dirty="0"/>
                            <a:t>:CPI:</a:t>
                          </a:r>
                          <a:r>
                            <a:rPr lang="zh-CN" altLang="en-US" dirty="0"/>
                            <a:t>畜肉类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肉类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猪肉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0.95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1.82E-91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0.91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146985"/>
                      </a:ext>
                    </a:extLst>
                  </a:tr>
                  <a:tr h="248694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中国</a:t>
                          </a:r>
                          <a:r>
                            <a:rPr lang="en-US" altLang="zh-CN" dirty="0"/>
                            <a:t>:CPI:</a:t>
                          </a:r>
                          <a:r>
                            <a:rPr lang="zh-CN" altLang="en-US" dirty="0"/>
                            <a:t>水产品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水产品类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2.87E-05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0.09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6376590"/>
                      </a:ext>
                    </a:extLst>
                  </a:tr>
                  <a:tr h="2486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中国</a:t>
                          </a:r>
                          <a:r>
                            <a:rPr lang="en-US" altLang="zh-CN" dirty="0"/>
                            <a:t>:CPI:</a:t>
                          </a:r>
                          <a:r>
                            <a:rPr lang="zh-CN" altLang="en-US" dirty="0"/>
                            <a:t>蔬菜类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鲜菜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0.53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4.61E-14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819307"/>
                      </a:ext>
                    </a:extLst>
                  </a:tr>
                  <a:tr h="248694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中国</a:t>
                          </a:r>
                          <a:r>
                            <a:rPr lang="en-US" altLang="zh-CN" dirty="0"/>
                            <a:t>:CPI:</a:t>
                          </a:r>
                          <a:r>
                            <a:rPr lang="zh-CN" altLang="en-US" dirty="0"/>
                            <a:t>蛋类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蛋类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0.87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2.49E-55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0.76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3923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4">
                <a:extLst>
                  <a:ext uri="{FF2B5EF4-FFF2-40B4-BE49-F238E27FC236}">
                    <a16:creationId xmlns:a16="http://schemas.microsoft.com/office/drawing/2014/main" id="{87309828-D26C-C12D-9ECC-F053969A29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9272880"/>
                  </p:ext>
                </p:extLst>
              </p:nvPr>
            </p:nvGraphicFramePr>
            <p:xfrm>
              <a:off x="1848931" y="1205976"/>
              <a:ext cx="8927259" cy="2223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409">
                      <a:extLst>
                        <a:ext uri="{9D8B030D-6E8A-4147-A177-3AD203B41FA5}">
                          <a16:colId xmlns:a16="http://schemas.microsoft.com/office/drawing/2014/main" val="2249263484"/>
                        </a:ext>
                      </a:extLst>
                    </a:gridCol>
                    <a:gridCol w="2391386">
                      <a:extLst>
                        <a:ext uri="{9D8B030D-6E8A-4147-A177-3AD203B41FA5}">
                          <a16:colId xmlns:a16="http://schemas.microsoft.com/office/drawing/2014/main" val="1179832592"/>
                        </a:ext>
                      </a:extLst>
                    </a:gridCol>
                    <a:gridCol w="1571866">
                      <a:extLst>
                        <a:ext uri="{9D8B030D-6E8A-4147-A177-3AD203B41FA5}">
                          <a16:colId xmlns:a16="http://schemas.microsoft.com/office/drawing/2014/main" val="1992337065"/>
                        </a:ext>
                      </a:extLst>
                    </a:gridCol>
                    <a:gridCol w="1545687">
                      <a:extLst>
                        <a:ext uri="{9D8B030D-6E8A-4147-A177-3AD203B41FA5}">
                          <a16:colId xmlns:a16="http://schemas.microsoft.com/office/drawing/2014/main" val="1624420726"/>
                        </a:ext>
                      </a:extLst>
                    </a:gridCol>
                    <a:gridCol w="843911">
                      <a:extLst>
                        <a:ext uri="{9D8B030D-6E8A-4147-A177-3AD203B41FA5}">
                          <a16:colId xmlns:a16="http://schemas.microsoft.com/office/drawing/2014/main" val="2640588878"/>
                        </a:ext>
                      </a:extLst>
                    </a:gridCol>
                  </a:tblGrid>
                  <a:tr h="3942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细分</a:t>
                          </a:r>
                          <a:r>
                            <a:rPr lang="en-US" altLang="zh-CN" dirty="0"/>
                            <a:t>CPI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食用农产品价格指数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相关系数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r>
                            <a:rPr lang="zh-CN" altLang="en-US" dirty="0"/>
                            <a:t>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962319" t="-10769" r="-2899" b="-48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84035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中国</a:t>
                          </a:r>
                          <a:r>
                            <a:rPr lang="en-US" altLang="zh-CN" dirty="0"/>
                            <a:t>:CPI:</a:t>
                          </a:r>
                          <a:r>
                            <a:rPr lang="zh-CN" altLang="en-US" dirty="0"/>
                            <a:t>粮食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粮食类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大米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0.85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1.72E-50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0.73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616552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中国</a:t>
                          </a:r>
                          <a:r>
                            <a:rPr lang="en-US" altLang="zh-CN" dirty="0"/>
                            <a:t>:CPI:</a:t>
                          </a:r>
                          <a:r>
                            <a:rPr lang="zh-CN" altLang="en-US" dirty="0"/>
                            <a:t>畜肉类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肉类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猪肉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0.95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1.82E-91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0.91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14698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中国</a:t>
                          </a:r>
                          <a:r>
                            <a:rPr lang="en-US" altLang="zh-CN" dirty="0"/>
                            <a:t>:CPI:</a:t>
                          </a:r>
                          <a:r>
                            <a:rPr lang="zh-CN" altLang="en-US" dirty="0"/>
                            <a:t>水产品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水产品类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2.87E-05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0.09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63765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中国</a:t>
                          </a:r>
                          <a:r>
                            <a:rPr lang="en-US" altLang="zh-CN" dirty="0"/>
                            <a:t>:CPI:</a:t>
                          </a:r>
                          <a:r>
                            <a:rPr lang="zh-CN" altLang="en-US" dirty="0"/>
                            <a:t>蔬菜类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鲜菜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0.53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4.61E-14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8193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中国</a:t>
                          </a:r>
                          <a:r>
                            <a:rPr lang="en-US" altLang="zh-CN" dirty="0"/>
                            <a:t>:CPI:</a:t>
                          </a:r>
                          <a:r>
                            <a:rPr lang="zh-CN" altLang="en-US" dirty="0"/>
                            <a:t>蛋类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蛋类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0.87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2.49E-55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0.76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3923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34825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猪肉链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F4FEE2-E1EB-9E4E-D4EB-1E3B19396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72" y="3741888"/>
            <a:ext cx="4162425" cy="26435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F6B263-02E5-541F-79FE-A9EEBF686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14" y="3741888"/>
            <a:ext cx="4474141" cy="2643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4">
                <a:extLst>
                  <a:ext uri="{FF2B5EF4-FFF2-40B4-BE49-F238E27FC236}">
                    <a16:creationId xmlns:a16="http://schemas.microsoft.com/office/drawing/2014/main" id="{4D16FAF6-E7C5-9BDA-8DF1-436247251F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1730854"/>
                  </p:ext>
                </p:extLst>
              </p:nvPr>
            </p:nvGraphicFramePr>
            <p:xfrm>
              <a:off x="1841122" y="1072480"/>
              <a:ext cx="7923160" cy="25920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0604">
                      <a:extLst>
                        <a:ext uri="{9D8B030D-6E8A-4147-A177-3AD203B41FA5}">
                          <a16:colId xmlns:a16="http://schemas.microsoft.com/office/drawing/2014/main" val="2249263484"/>
                        </a:ext>
                      </a:extLst>
                    </a:gridCol>
                    <a:gridCol w="1203397">
                      <a:extLst>
                        <a:ext uri="{9D8B030D-6E8A-4147-A177-3AD203B41FA5}">
                          <a16:colId xmlns:a16="http://schemas.microsoft.com/office/drawing/2014/main" val="1992337065"/>
                        </a:ext>
                      </a:extLst>
                    </a:gridCol>
                    <a:gridCol w="1487062">
                      <a:extLst>
                        <a:ext uri="{9D8B030D-6E8A-4147-A177-3AD203B41FA5}">
                          <a16:colId xmlns:a16="http://schemas.microsoft.com/office/drawing/2014/main" val="1624420726"/>
                        </a:ext>
                      </a:extLst>
                    </a:gridCol>
                    <a:gridCol w="774305">
                      <a:extLst>
                        <a:ext uri="{9D8B030D-6E8A-4147-A177-3AD203B41FA5}">
                          <a16:colId xmlns:a16="http://schemas.microsoft.com/office/drawing/2014/main" val="2640588878"/>
                        </a:ext>
                      </a:extLst>
                    </a:gridCol>
                    <a:gridCol w="1037792">
                      <a:extLst>
                        <a:ext uri="{9D8B030D-6E8A-4147-A177-3AD203B41FA5}">
                          <a16:colId xmlns:a16="http://schemas.microsoft.com/office/drawing/2014/main" val="375818165"/>
                        </a:ext>
                      </a:extLst>
                    </a:gridCol>
                  </a:tblGrid>
                  <a:tr h="3974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猪指标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相关系数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r>
                            <a:rPr lang="zh-CN" altLang="en-US" dirty="0"/>
                            <a:t>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领先期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8403504"/>
                      </a:ext>
                    </a:extLst>
                  </a:tr>
                  <a:tr h="340711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22个省市仔猪价格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 0.63 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2.50E-17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0~3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6165525"/>
                      </a:ext>
                    </a:extLst>
                  </a:tr>
                  <a:tr h="340711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22个省市生猪价格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 0.68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2.92E-21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0~4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146985"/>
                      </a:ext>
                    </a:extLst>
                  </a:tr>
                  <a:tr h="340711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22个省市猪肉价格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 0.67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6.75E-20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0~3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6376590"/>
                      </a:ext>
                    </a:extLst>
                  </a:tr>
                  <a:tr h="34071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22个省市猪粮比价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 0.64 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6.21E-18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0~4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819307"/>
                      </a:ext>
                    </a:extLst>
                  </a:tr>
                  <a:tr h="340711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生猪定点屠宰企业屠宰量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-0.46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7.81E-9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0~2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3923001"/>
                      </a:ext>
                    </a:extLst>
                  </a:tr>
                  <a:tr h="34071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能繁母猪存栏量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-0.54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3.96E-12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0~6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96738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4">
                <a:extLst>
                  <a:ext uri="{FF2B5EF4-FFF2-40B4-BE49-F238E27FC236}">
                    <a16:creationId xmlns:a16="http://schemas.microsoft.com/office/drawing/2014/main" id="{4D16FAF6-E7C5-9BDA-8DF1-436247251F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1730854"/>
                  </p:ext>
                </p:extLst>
              </p:nvPr>
            </p:nvGraphicFramePr>
            <p:xfrm>
              <a:off x="1841122" y="1072480"/>
              <a:ext cx="7923160" cy="25920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0604">
                      <a:extLst>
                        <a:ext uri="{9D8B030D-6E8A-4147-A177-3AD203B41FA5}">
                          <a16:colId xmlns:a16="http://schemas.microsoft.com/office/drawing/2014/main" val="2249263484"/>
                        </a:ext>
                      </a:extLst>
                    </a:gridCol>
                    <a:gridCol w="1203397">
                      <a:extLst>
                        <a:ext uri="{9D8B030D-6E8A-4147-A177-3AD203B41FA5}">
                          <a16:colId xmlns:a16="http://schemas.microsoft.com/office/drawing/2014/main" val="1992337065"/>
                        </a:ext>
                      </a:extLst>
                    </a:gridCol>
                    <a:gridCol w="1487062">
                      <a:extLst>
                        <a:ext uri="{9D8B030D-6E8A-4147-A177-3AD203B41FA5}">
                          <a16:colId xmlns:a16="http://schemas.microsoft.com/office/drawing/2014/main" val="1624420726"/>
                        </a:ext>
                      </a:extLst>
                    </a:gridCol>
                    <a:gridCol w="774305">
                      <a:extLst>
                        <a:ext uri="{9D8B030D-6E8A-4147-A177-3AD203B41FA5}">
                          <a16:colId xmlns:a16="http://schemas.microsoft.com/office/drawing/2014/main" val="2640588878"/>
                        </a:ext>
                      </a:extLst>
                    </a:gridCol>
                    <a:gridCol w="1037792">
                      <a:extLst>
                        <a:ext uri="{9D8B030D-6E8A-4147-A177-3AD203B41FA5}">
                          <a16:colId xmlns:a16="http://schemas.microsoft.com/office/drawing/2014/main" val="375818165"/>
                        </a:ext>
                      </a:extLst>
                    </a:gridCol>
                  </a:tblGrid>
                  <a:tr h="3974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猪指标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相关系数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r>
                            <a:rPr lang="zh-CN" altLang="en-US" dirty="0"/>
                            <a:t>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791339" t="-10769" r="-137008" b="-5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领先期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84035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22个省市仔猪价格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 0.63 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2.50E-17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0~3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616552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22个省市生猪价格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 0.68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2.92E-21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0~4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14698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22个省市猪肉价格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 0.67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6.75E-20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0~3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63765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22个省市猪粮比价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 0.64 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6.21E-18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0~4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8193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生猪定点屠宰企业屠宰量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-0.46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7.81E-9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0~2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3923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能繁母猪存栏量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-0.54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3.96E-12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0~6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967382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60873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C51CC8-1D2F-DEC1-1619-5D0EF12B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391" y="3286011"/>
            <a:ext cx="3906417" cy="29298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E6612E-821E-3ED5-F066-D90129CF2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17" y="3257158"/>
            <a:ext cx="3906417" cy="2929813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C5E61E5-FA71-6DCC-0CEE-3344D26A3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151546"/>
              </p:ext>
            </p:extLst>
          </p:nvPr>
        </p:nvGraphicFramePr>
        <p:xfrm>
          <a:off x="1954565" y="1063176"/>
          <a:ext cx="8282869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457">
                  <a:extLst>
                    <a:ext uri="{9D8B030D-6E8A-4147-A177-3AD203B41FA5}">
                      <a16:colId xmlns:a16="http://schemas.microsoft.com/office/drawing/2014/main" val="2249263484"/>
                    </a:ext>
                  </a:extLst>
                </a:gridCol>
                <a:gridCol w="1344853">
                  <a:extLst>
                    <a:ext uri="{9D8B030D-6E8A-4147-A177-3AD203B41FA5}">
                      <a16:colId xmlns:a16="http://schemas.microsoft.com/office/drawing/2014/main" val="1095880163"/>
                    </a:ext>
                  </a:extLst>
                </a:gridCol>
                <a:gridCol w="1344853">
                  <a:extLst>
                    <a:ext uri="{9D8B030D-6E8A-4147-A177-3AD203B41FA5}">
                      <a16:colId xmlns:a16="http://schemas.microsoft.com/office/drawing/2014/main" val="1561084544"/>
                    </a:ext>
                  </a:extLst>
                </a:gridCol>
                <a:gridCol w="1344853">
                  <a:extLst>
                    <a:ext uri="{9D8B030D-6E8A-4147-A177-3AD203B41FA5}">
                      <a16:colId xmlns:a16="http://schemas.microsoft.com/office/drawing/2014/main" val="4064348291"/>
                    </a:ext>
                  </a:extLst>
                </a:gridCol>
                <a:gridCol w="1344853">
                  <a:extLst>
                    <a:ext uri="{9D8B030D-6E8A-4147-A177-3AD203B41FA5}">
                      <a16:colId xmlns:a16="http://schemas.microsoft.com/office/drawing/2014/main" val="538791954"/>
                    </a:ext>
                  </a:extLst>
                </a:gridCol>
              </a:tblGrid>
              <a:tr h="49313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鸡指标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相关系数</a:t>
                      </a:r>
                      <a:r>
                        <a:rPr lang="en-US" altLang="zh-CN" dirty="0"/>
                        <a:t>(10-15)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领先月份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相关系数</a:t>
                      </a:r>
                      <a:r>
                        <a:rPr lang="en-US" altLang="zh-CN" dirty="0"/>
                        <a:t>(16-23)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领先月份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403504"/>
                  </a:ext>
                </a:extLst>
              </a:tr>
              <a:tr h="281792">
                <a:tc>
                  <a:txBody>
                    <a:bodyPr/>
                    <a:lstStyle/>
                    <a:p>
                      <a:r>
                        <a:rPr lang="zh-CN" altLang="en-US" dirty="0"/>
                        <a:t>主产区平均价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白羽肉鸡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0.35 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0.15  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165525"/>
                  </a:ext>
                </a:extLst>
              </a:tr>
              <a:tr h="281792">
                <a:tc>
                  <a:txBody>
                    <a:bodyPr/>
                    <a:lstStyle/>
                    <a:p>
                      <a:r>
                        <a:rPr lang="zh-CN" altLang="en-US" dirty="0"/>
                        <a:t>主产区平均价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肉鸡苗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0.67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0.14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146985"/>
                  </a:ext>
                </a:extLst>
              </a:tr>
              <a:tr h="281792">
                <a:tc>
                  <a:txBody>
                    <a:bodyPr/>
                    <a:lstStyle/>
                    <a:p>
                      <a:r>
                        <a:rPr lang="zh-CN" altLang="en-US" dirty="0"/>
                        <a:t>主产区平均价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白条鸡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0.45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0.40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376590"/>
                  </a:ext>
                </a:extLst>
              </a:tr>
              <a:tr h="2817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中国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平均价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肉鸡配合料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-0.5</a:t>
                      </a:r>
                      <a:endParaRPr lang="zh-CN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-0.21</a:t>
                      </a:r>
                      <a:endParaRPr lang="zh-CN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9307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8867B6FE-2901-9F7D-2A28-147BF3C80D85}"/>
              </a:ext>
            </a:extLst>
          </p:cNvPr>
          <p:cNvSpPr txBox="1"/>
          <p:nvPr/>
        </p:nvSpPr>
        <p:spPr>
          <a:xfrm>
            <a:off x="4939273" y="3796799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主产区平均价</a:t>
            </a:r>
            <a:r>
              <a:rPr lang="en-US" altLang="zh-CN" dirty="0"/>
              <a:t>:</a:t>
            </a:r>
            <a:r>
              <a:rPr lang="zh-CN" altLang="en-US" dirty="0"/>
              <a:t>白条鸡</a:t>
            </a:r>
            <a:br>
              <a:rPr lang="en-US" altLang="zh-CN" dirty="0"/>
            </a:br>
            <a:r>
              <a:rPr lang="zh-CN" altLang="en-US" dirty="0"/>
              <a:t>领先月份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167F03B-4B22-0324-A217-F7512B73DE3B}"/>
              </a:ext>
            </a:extLst>
          </p:cNvPr>
          <p:cNvCxnSpPr>
            <a:cxnSpLocks/>
          </p:cNvCxnSpPr>
          <p:nvPr/>
        </p:nvCxnSpPr>
        <p:spPr>
          <a:xfrm>
            <a:off x="5076751" y="4680129"/>
            <a:ext cx="203564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禽链</a:t>
            </a:r>
          </a:p>
        </p:txBody>
      </p:sp>
    </p:spTree>
    <p:extLst>
      <p:ext uri="{BB962C8B-B14F-4D97-AF65-F5344CB8AC3E}">
        <p14:creationId xmlns:p14="http://schemas.microsoft.com/office/powerpoint/2010/main" val="2672471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920CA7A-D452-3AB9-B05B-C43835A8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786" y="3397939"/>
            <a:ext cx="4301789" cy="27495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85A631-2F65-A914-7644-A71838983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183"/>
          <a:stretch/>
        </p:blipFill>
        <p:spPr>
          <a:xfrm>
            <a:off x="321699" y="1121896"/>
            <a:ext cx="3069107" cy="22188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8712F23-A5F9-9415-B821-B49969FF5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983" y="1091424"/>
            <a:ext cx="5537607" cy="20315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55C13C-D2E6-E1B0-087C-FAD06534D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325" y="3478855"/>
            <a:ext cx="3877574" cy="26686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81E80BB-23BF-CF9D-8477-CAB377A3CA2C}"/>
                  </a:ext>
                </a:extLst>
              </p:cNvPr>
              <p:cNvSpPr txBox="1"/>
              <p:nvPr/>
            </p:nvSpPr>
            <p:spPr>
              <a:xfrm>
                <a:off x="2956651" y="3747647"/>
                <a:ext cx="2181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=0.92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值显著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81E80BB-23BF-CF9D-8477-CAB377A3C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51" y="3747647"/>
                <a:ext cx="218194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F077A4-BB67-5AE6-6481-4DFA65C02A44}"/>
                  </a:ext>
                </a:extLst>
              </p:cNvPr>
              <p:cNvSpPr txBox="1"/>
              <p:nvPr/>
            </p:nvSpPr>
            <p:spPr>
              <a:xfrm>
                <a:off x="7180625" y="3745679"/>
                <a:ext cx="2124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=0.79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值显著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F077A4-BB67-5AE6-6481-4DFA65C02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625" y="3745679"/>
                <a:ext cx="2124236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D4CE72F0-9521-AA00-0B48-AB4C7FB96E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5050" y="1039263"/>
            <a:ext cx="2813698" cy="2092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7AF831B-8647-E792-2004-23CAEC7DAA84}"/>
                  </a:ext>
                </a:extLst>
              </p:cNvPr>
              <p:cNvSpPr txBox="1"/>
              <p:nvPr/>
            </p:nvSpPr>
            <p:spPr>
              <a:xfrm>
                <a:off x="3299630" y="2085380"/>
                <a:ext cx="1838965" cy="369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相关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系数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=-0.78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7AF831B-8647-E792-2004-23CAEC7DA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630" y="2085380"/>
                <a:ext cx="1838965" cy="369397"/>
              </a:xfrm>
              <a:prstGeom prst="rect">
                <a:avLst/>
              </a:prstGeom>
              <a:blipFill>
                <a:blip r:embed="rId9"/>
                <a:stretch>
                  <a:fillRect l="-1325" t="-8197" r="-2318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A16920F-6C6B-BD73-87A1-2E18B0BD66B8}"/>
                  </a:ext>
                </a:extLst>
              </p:cNvPr>
              <p:cNvSpPr txBox="1"/>
              <p:nvPr/>
            </p:nvSpPr>
            <p:spPr>
              <a:xfrm>
                <a:off x="7180625" y="2085381"/>
                <a:ext cx="1838965" cy="369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相关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系数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=-0.74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A16920F-6C6B-BD73-87A1-2E18B0BD6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625" y="2085381"/>
                <a:ext cx="1838965" cy="369397"/>
              </a:xfrm>
              <a:prstGeom prst="rect">
                <a:avLst/>
              </a:prstGeom>
              <a:blipFill>
                <a:blip r:embed="rId10"/>
                <a:stretch>
                  <a:fillRect l="-1325" t="-8197" r="-198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饲料链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498290F-E561-5BFA-E3E9-16B5020FEAB9}"/>
              </a:ext>
            </a:extLst>
          </p:cNvPr>
          <p:cNvSpPr/>
          <p:nvPr/>
        </p:nvSpPr>
        <p:spPr>
          <a:xfrm>
            <a:off x="5966849" y="2129940"/>
            <a:ext cx="523336" cy="2336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06C56A3D-5F66-FEEC-C992-7A52BDE91F3D}"/>
              </a:ext>
            </a:extLst>
          </p:cNvPr>
          <p:cNvCxnSpPr>
            <a:stCxn id="20" idx="2"/>
            <a:endCxn id="5" idx="0"/>
          </p:cNvCxnSpPr>
          <p:nvPr/>
        </p:nvCxnSpPr>
        <p:spPr>
          <a:xfrm rot="5400000">
            <a:off x="4666206" y="1916544"/>
            <a:ext cx="1115218" cy="2009405"/>
          </a:xfrm>
          <a:prstGeom prst="bentConnector3">
            <a:avLst>
              <a:gd name="adj1" fmla="val 613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6EF43C7E-6C61-00F5-2CC7-720F461D7A91}"/>
              </a:ext>
            </a:extLst>
          </p:cNvPr>
          <p:cNvCxnSpPr>
            <a:stCxn id="20" idx="2"/>
            <a:endCxn id="7" idx="0"/>
          </p:cNvCxnSpPr>
          <p:nvPr/>
        </p:nvCxnSpPr>
        <p:spPr>
          <a:xfrm rot="16200000" flipH="1">
            <a:off x="6797948" y="1794206"/>
            <a:ext cx="1034302" cy="2173164"/>
          </a:xfrm>
          <a:prstGeom prst="bentConnector3">
            <a:avLst>
              <a:gd name="adj1" fmla="val 661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8AD3F6B-2095-DD1D-C94C-3549D6640DA6}"/>
                  </a:ext>
                </a:extLst>
              </p:cNvPr>
              <p:cNvSpPr txBox="1"/>
              <p:nvPr/>
            </p:nvSpPr>
            <p:spPr>
              <a:xfrm>
                <a:off x="3608557" y="1477639"/>
                <a:ext cx="1107996" cy="646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饲料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行业</a:t>
                </a:r>
                <a:b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毛利率</a:t>
                </a: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8AD3F6B-2095-DD1D-C94C-3549D6640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57" y="1477639"/>
                <a:ext cx="1107996" cy="646587"/>
              </a:xfrm>
              <a:prstGeom prst="rect">
                <a:avLst/>
              </a:prstGeom>
              <a:blipFill>
                <a:blip r:embed="rId11"/>
                <a:stretch>
                  <a:fillRect l="-1648" t="-4717" r="-4396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979018E-DD71-9D3B-0CFF-429DE7DC8DE0}"/>
                  </a:ext>
                </a:extLst>
              </p:cNvPr>
              <p:cNvSpPr txBox="1"/>
              <p:nvPr/>
            </p:nvSpPr>
            <p:spPr>
              <a:xfrm>
                <a:off x="7580370" y="1433216"/>
                <a:ext cx="1107996" cy="646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饲料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行业</a:t>
                </a:r>
                <a:b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毛利率</a:t>
                </a: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979018E-DD71-9D3B-0CFF-429DE7DC8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370" y="1433216"/>
                <a:ext cx="1107996" cy="646587"/>
              </a:xfrm>
              <a:prstGeom prst="rect">
                <a:avLst/>
              </a:prstGeom>
              <a:blipFill>
                <a:blip r:embed="rId12"/>
                <a:stretch>
                  <a:fillRect l="-1648" t="-4717" r="-4396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605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其他指标</a:t>
            </a:r>
            <a:endParaRPr lang="zh-CN" altLang="en-US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D7D86F9B-30F5-F78E-417C-2936D6F73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508999"/>
              </p:ext>
            </p:extLst>
          </p:nvPr>
        </p:nvGraphicFramePr>
        <p:xfrm>
          <a:off x="851540" y="1107097"/>
          <a:ext cx="10221679" cy="5076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549">
                  <a:extLst>
                    <a:ext uri="{9D8B030D-6E8A-4147-A177-3AD203B41FA5}">
                      <a16:colId xmlns:a16="http://schemas.microsoft.com/office/drawing/2014/main" val="3361702616"/>
                    </a:ext>
                  </a:extLst>
                </a:gridCol>
                <a:gridCol w="4201287">
                  <a:extLst>
                    <a:ext uri="{9D8B030D-6E8A-4147-A177-3AD203B41FA5}">
                      <a16:colId xmlns:a16="http://schemas.microsoft.com/office/drawing/2014/main" val="2249263484"/>
                    </a:ext>
                  </a:extLst>
                </a:gridCol>
                <a:gridCol w="1123838">
                  <a:extLst>
                    <a:ext uri="{9D8B030D-6E8A-4147-A177-3AD203B41FA5}">
                      <a16:colId xmlns:a16="http://schemas.microsoft.com/office/drawing/2014/main" val="1095880163"/>
                    </a:ext>
                  </a:extLst>
                </a:gridCol>
                <a:gridCol w="1254772">
                  <a:extLst>
                    <a:ext uri="{9D8B030D-6E8A-4147-A177-3AD203B41FA5}">
                      <a16:colId xmlns:a16="http://schemas.microsoft.com/office/drawing/2014/main" val="1561084544"/>
                    </a:ext>
                  </a:extLst>
                </a:gridCol>
                <a:gridCol w="1188662">
                  <a:extLst>
                    <a:ext uri="{9D8B030D-6E8A-4147-A177-3AD203B41FA5}">
                      <a16:colId xmlns:a16="http://schemas.microsoft.com/office/drawing/2014/main" val="4064348291"/>
                    </a:ext>
                  </a:extLst>
                </a:gridCol>
                <a:gridCol w="963571">
                  <a:extLst>
                    <a:ext uri="{9D8B030D-6E8A-4147-A177-3AD203B41FA5}">
                      <a16:colId xmlns:a16="http://schemas.microsoft.com/office/drawing/2014/main" val="538791954"/>
                    </a:ext>
                  </a:extLst>
                </a:gridCol>
              </a:tblGrid>
              <a:tr h="68695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指标名称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相关系数</a:t>
                      </a:r>
                      <a:r>
                        <a:rPr lang="en-US" altLang="zh-CN" dirty="0"/>
                        <a:t>(10-15)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领先月份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相关系数</a:t>
                      </a:r>
                      <a:r>
                        <a:rPr lang="en-US" altLang="zh-CN" dirty="0"/>
                        <a:t>(16-23)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领先月份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403504"/>
                  </a:ext>
                </a:extLst>
              </a:tr>
              <a:tr h="298590">
                <a:tc rowSpan="5">
                  <a:txBody>
                    <a:bodyPr/>
                    <a:lstStyle/>
                    <a:p>
                      <a:r>
                        <a:rPr lang="zh-CN" altLang="en-US" dirty="0"/>
                        <a:t>宏观指标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中国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消费者信心指数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0.32 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-0.57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165525"/>
                  </a:ext>
                </a:extLst>
              </a:tr>
              <a:tr h="29859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中国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消费者预期指数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0.44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-0.5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146985"/>
                  </a:ext>
                </a:extLst>
              </a:tr>
              <a:tr h="29859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中国</a:t>
                      </a:r>
                      <a:r>
                        <a:rPr lang="en-US" altLang="zh-CN" dirty="0"/>
                        <a:t>:PMI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0.55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-0.43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772565"/>
                  </a:ext>
                </a:extLst>
              </a:tr>
              <a:tr h="29859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中国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宏观经济景气指数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一致指数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0.53</a:t>
                      </a:r>
                      <a:endParaRPr lang="zh-CN" altLang="en-US" dirty="0"/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-0.81</a:t>
                      </a:r>
                      <a:endParaRPr lang="zh-CN" altLang="en-US" dirty="0"/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376590"/>
                  </a:ext>
                </a:extLst>
              </a:tr>
              <a:tr h="29859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中国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宏观经济景气指数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先行指数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0.41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0.24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19307"/>
                  </a:ext>
                </a:extLst>
              </a:tr>
              <a:tr h="298590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进出口量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中国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出口数量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豆粕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-0.44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04974"/>
                  </a:ext>
                </a:extLst>
              </a:tr>
              <a:tr h="29859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中国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进口数量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大豆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0.28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-0.33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878889"/>
                  </a:ext>
                </a:extLst>
              </a:tr>
              <a:tr h="29859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中国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进口数量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豆粕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0.71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-0.33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916700"/>
                  </a:ext>
                </a:extLst>
              </a:tr>
              <a:tr h="29859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中国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进口数量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棉花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-0.37</a:t>
                      </a:r>
                      <a:endParaRPr lang="zh-CN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-0.3</a:t>
                      </a:r>
                      <a:endParaRPr lang="zh-CN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593029"/>
                  </a:ext>
                </a:extLst>
              </a:tr>
              <a:tr h="29859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中国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进口数量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玉米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-0.26</a:t>
                      </a:r>
                      <a:endParaRPr lang="zh-CN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-0.37</a:t>
                      </a:r>
                      <a:endParaRPr lang="zh-CN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841653"/>
                  </a:ext>
                </a:extLst>
              </a:tr>
              <a:tr h="29859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产量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中国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产量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饲料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0.25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-0.06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40997"/>
                  </a:ext>
                </a:extLst>
              </a:tr>
              <a:tr h="29859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大米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市场年度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产量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中国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0.15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0.34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31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855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模型预测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A45FCB-F3A4-5BF8-EA10-3181BE89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06" y="2570451"/>
            <a:ext cx="4772615" cy="34836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9C32AD-70F7-8DD6-3D8A-2C867788CC94}"/>
              </a:ext>
            </a:extLst>
          </p:cNvPr>
          <p:cNvSpPr txBox="1"/>
          <p:nvPr/>
        </p:nvSpPr>
        <p:spPr>
          <a:xfrm>
            <a:off x="1093377" y="2234578"/>
            <a:ext cx="364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12Q1~21Q4  </a:t>
            </a:r>
            <a:r>
              <a:rPr lang="zh-CN" altLang="en-US" dirty="0"/>
              <a:t>预测</a:t>
            </a:r>
            <a:r>
              <a:rPr lang="en-US" altLang="zh-CN" dirty="0"/>
              <a:t>22Q1~23Q1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5E968A1-2B97-346D-364D-449B85EFAA82}"/>
                  </a:ext>
                </a:extLst>
              </p:cNvPr>
              <p:cNvSpPr txBox="1"/>
              <p:nvPr/>
            </p:nvSpPr>
            <p:spPr>
              <a:xfrm>
                <a:off x="1342147" y="3162039"/>
                <a:ext cx="2124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=0.82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值显著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5E968A1-2B97-346D-364D-449B85EFA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147" y="3162039"/>
                <a:ext cx="2124236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9F94107-6C7B-E570-BBA2-3BDDD976B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113" y="2459361"/>
            <a:ext cx="5075334" cy="35661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55C721E-E1BD-6B29-ABFE-6B99D4D24BC7}"/>
              </a:ext>
            </a:extLst>
          </p:cNvPr>
          <p:cNvSpPr txBox="1"/>
          <p:nvPr/>
        </p:nvSpPr>
        <p:spPr>
          <a:xfrm>
            <a:off x="7609865" y="2181139"/>
            <a:ext cx="373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12Q1~23Q1  </a:t>
            </a:r>
            <a:r>
              <a:rPr lang="zh-CN" altLang="en-US" dirty="0"/>
              <a:t>预测</a:t>
            </a:r>
            <a:r>
              <a:rPr lang="en-US" altLang="zh-CN" dirty="0"/>
              <a:t>23Q2~23Q3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34137DA-34F4-BD96-6D6C-2D051A78C6CC}"/>
                  </a:ext>
                </a:extLst>
              </p:cNvPr>
              <p:cNvSpPr txBox="1"/>
              <p:nvPr/>
            </p:nvSpPr>
            <p:spPr>
              <a:xfrm>
                <a:off x="7609865" y="3184063"/>
                <a:ext cx="2124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=0.67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值显著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34137DA-34F4-BD96-6D6C-2D051A78C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865" y="3184063"/>
                <a:ext cx="2124236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C8930D08-5A05-0EF3-780E-D91BEC18B62C}"/>
              </a:ext>
            </a:extLst>
          </p:cNvPr>
          <p:cNvSpPr txBox="1"/>
          <p:nvPr/>
        </p:nvSpPr>
        <p:spPr>
          <a:xfrm>
            <a:off x="1093377" y="942236"/>
            <a:ext cx="10115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食用农产品价格指数（粮食类：大米、肉类：猪肉、水产品类、鲜菜蛋类）、</a:t>
            </a:r>
            <a:r>
              <a:rPr lang="en-US" altLang="zh-CN" dirty="0"/>
              <a:t>22</a:t>
            </a:r>
            <a:r>
              <a:rPr lang="zh-CN" altLang="en-US" dirty="0"/>
              <a:t>个省市仔猪价格、</a:t>
            </a:r>
            <a:r>
              <a:rPr lang="en-US" altLang="zh-CN" dirty="0"/>
              <a:t>22</a:t>
            </a:r>
            <a:r>
              <a:rPr lang="zh-CN" altLang="en-US" dirty="0"/>
              <a:t>个省市生猪价格、</a:t>
            </a:r>
            <a:r>
              <a:rPr lang="en-US" altLang="zh-CN" dirty="0"/>
              <a:t>22</a:t>
            </a:r>
            <a:r>
              <a:rPr lang="zh-CN" altLang="en-US" dirty="0"/>
              <a:t>个省市猪肉价格、</a:t>
            </a:r>
            <a:r>
              <a:rPr lang="en-US" altLang="zh-CN" dirty="0"/>
              <a:t>22</a:t>
            </a:r>
            <a:r>
              <a:rPr lang="zh-CN" altLang="en-US" dirty="0"/>
              <a:t>个省市猪粮比价、生猪定点屠宰企业屠宰量、能繁母猪存栏量、主产区平均价</a:t>
            </a:r>
            <a:r>
              <a:rPr lang="en-US" altLang="zh-CN" dirty="0"/>
              <a:t>:</a:t>
            </a:r>
            <a:r>
              <a:rPr lang="zh-CN" altLang="en-US" dirty="0"/>
              <a:t>白条鸡、肉鸡配合料价格、豆柏现货价、玉米现货价、育肥猪配合饲料价格、宏观经济景气指数</a:t>
            </a:r>
            <a:r>
              <a:rPr lang="en-US" altLang="zh-CN" dirty="0"/>
              <a:t>:</a:t>
            </a:r>
            <a:r>
              <a:rPr lang="zh-CN" altLang="en-US" dirty="0"/>
              <a:t>先行指数、出口数量</a:t>
            </a:r>
            <a:r>
              <a:rPr lang="en-US" altLang="zh-CN" dirty="0"/>
              <a:t>:</a:t>
            </a:r>
            <a:r>
              <a:rPr lang="zh-CN" altLang="en-US" dirty="0"/>
              <a:t>豆柏、进口数量</a:t>
            </a:r>
            <a:r>
              <a:rPr lang="en-US" altLang="zh-CN" dirty="0"/>
              <a:t>:</a:t>
            </a:r>
            <a:r>
              <a:rPr lang="zh-CN" altLang="en-US" dirty="0"/>
              <a:t>棉花、进数量</a:t>
            </a:r>
            <a:r>
              <a:rPr lang="en-US" altLang="zh-CN" dirty="0"/>
              <a:t>:</a:t>
            </a:r>
            <a:r>
              <a:rPr lang="zh-CN" altLang="en-US" dirty="0"/>
              <a:t>玉米、大米产量</a:t>
            </a:r>
          </a:p>
        </p:txBody>
      </p:sp>
    </p:spTree>
    <p:extLst>
      <p:ext uri="{BB962C8B-B14F-4D97-AF65-F5344CB8AC3E}">
        <p14:creationId xmlns:p14="http://schemas.microsoft.com/office/powerpoint/2010/main" val="3071956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模型预测结果：三分位图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2459EF73-E0A3-BC8A-6C20-A73E71F50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148315"/>
              </p:ext>
            </p:extLst>
          </p:nvPr>
        </p:nvGraphicFramePr>
        <p:xfrm>
          <a:off x="711915" y="1412970"/>
          <a:ext cx="1089468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521">
                  <a:extLst>
                    <a:ext uri="{9D8B030D-6E8A-4147-A177-3AD203B41FA5}">
                      <a16:colId xmlns:a16="http://schemas.microsoft.com/office/drawing/2014/main" val="2059158533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204992891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4160048588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1311435576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2252293254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3454230354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1709107381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3608093905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2599051807"/>
                    </a:ext>
                  </a:extLst>
                </a:gridCol>
              </a:tblGrid>
              <a:tr h="281132">
                <a:tc>
                  <a:txBody>
                    <a:bodyPr/>
                    <a:lstStyle/>
                    <a:p>
                      <a:r>
                        <a:rPr lang="zh-CN" altLang="en-US" dirty="0"/>
                        <a:t>月份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2021-01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2021-02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2021-03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2021-04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2021-05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2021-06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2021-07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2021-08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82621"/>
                  </a:ext>
                </a:extLst>
              </a:tr>
              <a:tr h="160647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预测值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377373"/>
                  </a:ext>
                </a:extLst>
              </a:tr>
              <a:tr h="160647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真实值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平稳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92159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CB875FF-665C-E270-3974-A1C953DA1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465276"/>
              </p:ext>
            </p:extLst>
          </p:nvPr>
        </p:nvGraphicFramePr>
        <p:xfrm>
          <a:off x="711914" y="2727061"/>
          <a:ext cx="1089468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521">
                  <a:extLst>
                    <a:ext uri="{9D8B030D-6E8A-4147-A177-3AD203B41FA5}">
                      <a16:colId xmlns:a16="http://schemas.microsoft.com/office/drawing/2014/main" val="2059158533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204992891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4160048588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1311435576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2252293254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3454230354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1709107381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3608093905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2599051807"/>
                    </a:ext>
                  </a:extLst>
                </a:gridCol>
              </a:tblGrid>
              <a:tr h="281132">
                <a:tc>
                  <a:txBody>
                    <a:bodyPr/>
                    <a:lstStyle/>
                    <a:p>
                      <a:r>
                        <a:rPr lang="en-US" altLang="zh-CN" dirty="0"/>
                        <a:t>2021-09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2021-10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2021-11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2021-12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2022-01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2022-02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2022-03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2022-04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2022-05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82621"/>
                  </a:ext>
                </a:extLst>
              </a:tr>
              <a:tr h="160647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77373"/>
                  </a:ext>
                </a:extLst>
              </a:tr>
              <a:tr h="160647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衰退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215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F77A681-8ED2-51A8-86EF-A2C01FAD0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697229"/>
              </p:ext>
            </p:extLst>
          </p:nvPr>
        </p:nvGraphicFramePr>
        <p:xfrm>
          <a:off x="711913" y="4041152"/>
          <a:ext cx="1089468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521">
                  <a:extLst>
                    <a:ext uri="{9D8B030D-6E8A-4147-A177-3AD203B41FA5}">
                      <a16:colId xmlns:a16="http://schemas.microsoft.com/office/drawing/2014/main" val="2059158533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204992891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4160048588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1311435576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2252293254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3454230354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1709107381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3608093905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2599051807"/>
                    </a:ext>
                  </a:extLst>
                </a:gridCol>
              </a:tblGrid>
              <a:tr h="281132">
                <a:tc>
                  <a:txBody>
                    <a:bodyPr/>
                    <a:lstStyle/>
                    <a:p>
                      <a:r>
                        <a:rPr lang="en-US" altLang="zh-CN" dirty="0"/>
                        <a:t>2022-06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2022-07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2022-08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2022-09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2022-10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2022-11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2022-12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2023-01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2023-02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82621"/>
                  </a:ext>
                </a:extLst>
              </a:tr>
              <a:tr h="160647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377373"/>
                  </a:ext>
                </a:extLst>
              </a:tr>
              <a:tr h="160647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92159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568031B-3D4A-5D8C-726C-C049F906D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247703"/>
              </p:ext>
            </p:extLst>
          </p:nvPr>
        </p:nvGraphicFramePr>
        <p:xfrm>
          <a:off x="711915" y="5355243"/>
          <a:ext cx="8473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521">
                  <a:extLst>
                    <a:ext uri="{9D8B030D-6E8A-4147-A177-3AD203B41FA5}">
                      <a16:colId xmlns:a16="http://schemas.microsoft.com/office/drawing/2014/main" val="2059158533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204992891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4160048588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1311435576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2252293254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3454230354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1709107381"/>
                    </a:ext>
                  </a:extLst>
                </a:gridCol>
              </a:tblGrid>
              <a:tr h="287997">
                <a:tc>
                  <a:txBody>
                    <a:bodyPr/>
                    <a:lstStyle/>
                    <a:p>
                      <a:r>
                        <a:rPr lang="en-US" altLang="zh-CN" dirty="0"/>
                        <a:t>2023-03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2023-04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2023-05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2023-06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2023-07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2023-08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2023-09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82621"/>
                  </a:ext>
                </a:extLst>
              </a:tr>
              <a:tr h="160647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377373"/>
                  </a:ext>
                </a:extLst>
              </a:tr>
              <a:tr h="160647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92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4294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zh-CN" sz="3200" dirty="0">
                <a:latin typeface="+mj-ea"/>
                <a:ea typeface="+mj-ea"/>
              </a:rPr>
              <a:t>03 </a:t>
            </a:r>
            <a:r>
              <a:rPr lang="zh-CN" altLang="en-US" sz="3200" dirty="0">
                <a:latin typeface="+mj-ea"/>
                <a:ea typeface="+mj-ea"/>
              </a:rPr>
              <a:t>失效因子的分析</a:t>
            </a:r>
          </a:p>
        </p:txBody>
      </p:sp>
    </p:spTree>
    <p:extLst>
      <p:ext uri="{BB962C8B-B14F-4D97-AF65-F5344CB8AC3E}">
        <p14:creationId xmlns:p14="http://schemas.microsoft.com/office/powerpoint/2010/main" val="4142169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096000" y="1956716"/>
            <a:ext cx="5508000" cy="432048"/>
          </a:xfrm>
          <a:prstGeom prst="rect">
            <a:avLst/>
          </a:prstGeom>
          <a:ln w="28575">
            <a:solidFill>
              <a:schemeClr val="accent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0" hangingPunct="0"/>
            <a:r>
              <a:rPr lang="zh-CN" altLang="en-US" sz="2000" dirty="0">
                <a:solidFill>
                  <a:prstClr val="black"/>
                </a:solidFill>
                <a:latin typeface="+mj-ea"/>
                <a:ea typeface="+mj-ea"/>
              </a:rPr>
              <a:t>研报的基本思路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096000" y="2896157"/>
            <a:ext cx="5508000" cy="432048"/>
          </a:xfrm>
          <a:prstGeom prst="rect">
            <a:avLst/>
          </a:prstGeom>
          <a:ln w="28575">
            <a:solidFill>
              <a:schemeClr val="accent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0" hangingPunct="0"/>
            <a:r>
              <a:rPr lang="zh-CN" altLang="en-US" sz="2000" dirty="0">
                <a:solidFill>
                  <a:prstClr val="black"/>
                </a:solidFill>
                <a:latin typeface="+mj-ea"/>
                <a:ea typeface="+mj-ea"/>
              </a:rPr>
              <a:t>研报的复现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096000" y="3835598"/>
            <a:ext cx="5508000" cy="432048"/>
          </a:xfrm>
          <a:prstGeom prst="rect">
            <a:avLst/>
          </a:prstGeom>
          <a:ln w="28575">
            <a:solidFill>
              <a:schemeClr val="accent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0" hangingPunct="0"/>
            <a:r>
              <a:rPr lang="zh-CN" altLang="en-US" sz="2000" dirty="0">
                <a:solidFill>
                  <a:prstClr val="black"/>
                </a:solidFill>
                <a:latin typeface="+mj-ea"/>
                <a:ea typeface="+mj-ea"/>
              </a:rPr>
              <a:t>失效因子分析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5326836" y="1951596"/>
            <a:ext cx="446674" cy="432048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326836" y="2896157"/>
            <a:ext cx="446674" cy="432048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26836" y="3835598"/>
            <a:ext cx="446674" cy="432048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096000" y="4775039"/>
            <a:ext cx="5508000" cy="432048"/>
          </a:xfrm>
          <a:prstGeom prst="rect">
            <a:avLst/>
          </a:prstGeom>
          <a:ln w="28575">
            <a:solidFill>
              <a:schemeClr val="accent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0" hangingPunct="0"/>
            <a:r>
              <a:rPr lang="zh-CN" altLang="en-US" sz="2000" dirty="0">
                <a:solidFill>
                  <a:prstClr val="black"/>
                </a:solidFill>
                <a:latin typeface="+mj-ea"/>
                <a:ea typeface="+mj-ea"/>
              </a:rPr>
              <a:t>工作总结</a:t>
            </a:r>
          </a:p>
        </p:txBody>
      </p:sp>
      <p:sp>
        <p:nvSpPr>
          <p:cNvPr id="9" name="矩形 8"/>
          <p:cNvSpPr/>
          <p:nvPr/>
        </p:nvSpPr>
        <p:spPr>
          <a:xfrm>
            <a:off x="5326836" y="4775039"/>
            <a:ext cx="446674" cy="432048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190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752678E-C790-1686-6856-A7450F490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17"/>
          <a:stretch/>
        </p:blipFill>
        <p:spPr>
          <a:xfrm>
            <a:off x="607380" y="2077375"/>
            <a:ext cx="6095238" cy="45033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食用农产品价格指数</a:t>
            </a:r>
            <a:r>
              <a:rPr lang="en-US" altLang="zh-CN" dirty="0"/>
              <a:t>:</a:t>
            </a:r>
            <a:r>
              <a:rPr lang="zh-CN" altLang="en-US" dirty="0"/>
              <a:t>水产品类（停用）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EA2050-DCBF-E804-264D-D237A18C2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62" y="2349253"/>
            <a:ext cx="5049570" cy="3810371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8111766-0D75-DE48-8292-4863A32F1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805090"/>
              </p:ext>
            </p:extLst>
          </p:nvPr>
        </p:nvGraphicFramePr>
        <p:xfrm>
          <a:off x="2829464" y="1045598"/>
          <a:ext cx="667109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7261">
                  <a:extLst>
                    <a:ext uri="{9D8B030D-6E8A-4147-A177-3AD203B41FA5}">
                      <a16:colId xmlns:a16="http://schemas.microsoft.com/office/drawing/2014/main" val="1229352093"/>
                    </a:ext>
                  </a:extLst>
                </a:gridCol>
                <a:gridCol w="757481">
                  <a:extLst>
                    <a:ext uri="{9D8B030D-6E8A-4147-A177-3AD203B41FA5}">
                      <a16:colId xmlns:a16="http://schemas.microsoft.com/office/drawing/2014/main" val="3467646050"/>
                    </a:ext>
                  </a:extLst>
                </a:gridCol>
                <a:gridCol w="795274">
                  <a:extLst>
                    <a:ext uri="{9D8B030D-6E8A-4147-A177-3AD203B41FA5}">
                      <a16:colId xmlns:a16="http://schemas.microsoft.com/office/drawing/2014/main" val="3024945119"/>
                    </a:ext>
                  </a:extLst>
                </a:gridCol>
                <a:gridCol w="810883">
                  <a:extLst>
                    <a:ext uri="{9D8B030D-6E8A-4147-A177-3AD203B41FA5}">
                      <a16:colId xmlns:a16="http://schemas.microsoft.com/office/drawing/2014/main" val="2016889654"/>
                    </a:ext>
                  </a:extLst>
                </a:gridCol>
                <a:gridCol w="764875">
                  <a:extLst>
                    <a:ext uri="{9D8B030D-6E8A-4147-A177-3AD203B41FA5}">
                      <a16:colId xmlns:a16="http://schemas.microsoft.com/office/drawing/2014/main" val="2224221781"/>
                    </a:ext>
                  </a:extLst>
                </a:gridCol>
                <a:gridCol w="1075426">
                  <a:extLst>
                    <a:ext uri="{9D8B030D-6E8A-4147-A177-3AD203B41FA5}">
                      <a16:colId xmlns:a16="http://schemas.microsoft.com/office/drawing/2014/main" val="1036055218"/>
                    </a:ext>
                  </a:extLst>
                </a:gridCol>
                <a:gridCol w="879895">
                  <a:extLst>
                    <a:ext uri="{9D8B030D-6E8A-4147-A177-3AD203B41FA5}">
                      <a16:colId xmlns:a16="http://schemas.microsoft.com/office/drawing/2014/main" val="3381039681"/>
                    </a:ext>
                  </a:extLst>
                </a:gridCol>
              </a:tblGrid>
              <a:tr h="295704">
                <a:tc>
                  <a:txBody>
                    <a:bodyPr/>
                    <a:lstStyle/>
                    <a:p>
                      <a:r>
                        <a:rPr lang="zh-CN" altLang="en-US" dirty="0"/>
                        <a:t>细分水产品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鲤鱼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鲢鱼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带鱼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草鱼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大黄花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总计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38387"/>
                  </a:ext>
                </a:extLst>
              </a:tr>
              <a:tr h="295704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系数（权重）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0.191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0.182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0.136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0.131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0.099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0.876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0397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29E102A-9B5A-3745-3194-2E55450F7B39}"/>
                  </a:ext>
                </a:extLst>
              </p:cNvPr>
              <p:cNvSpPr txBox="1"/>
              <p:nvPr/>
            </p:nvSpPr>
            <p:spPr>
              <a:xfrm>
                <a:off x="3265572" y="2609601"/>
                <a:ext cx="2124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=0.86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值显著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29E102A-9B5A-3745-3194-2E55450F7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572" y="2609601"/>
                <a:ext cx="2124236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028A471D-1355-4C5A-E33F-55655558530A}"/>
              </a:ext>
            </a:extLst>
          </p:cNvPr>
          <p:cNvSpPr txBox="1"/>
          <p:nvPr/>
        </p:nvSpPr>
        <p:spPr>
          <a:xfrm>
            <a:off x="8191731" y="3128223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相关系数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=0.306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BCBE1C-FC3E-1FD4-93B7-91E6B070A251}"/>
              </a:ext>
            </a:extLst>
          </p:cNvPr>
          <p:cNvSpPr txBox="1"/>
          <p:nvPr/>
        </p:nvSpPr>
        <p:spPr>
          <a:xfrm>
            <a:off x="7357585" y="2077375"/>
            <a:ext cx="345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水产品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拟合后水产品指数</a:t>
            </a:r>
          </a:p>
        </p:txBody>
      </p:sp>
    </p:spTree>
    <p:extLst>
      <p:ext uri="{BB962C8B-B14F-4D97-AF65-F5344CB8AC3E}">
        <p14:creationId xmlns:p14="http://schemas.microsoft.com/office/powerpoint/2010/main" val="290391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禽链指标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E4AF8D-E5BD-B400-75BD-77672DAFF31D}"/>
              </a:ext>
            </a:extLst>
          </p:cNvPr>
          <p:cNvSpPr/>
          <p:nvPr/>
        </p:nvSpPr>
        <p:spPr>
          <a:xfrm>
            <a:off x="760100" y="1144581"/>
            <a:ext cx="324319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5781B"/>
              </a:buClr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0000"/>
                </a:solidFill>
                <a:latin typeface="+mj-ea"/>
                <a:ea typeface="+mj-ea"/>
              </a:rPr>
              <a:t>禽链指标和肉鸡饲养子行业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A62157-9377-0BC4-1E17-D263F3C0E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053" y="3729013"/>
            <a:ext cx="3993886" cy="2730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A7CAB546-3712-AC06-36C6-F57C208B5B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4414771"/>
                  </p:ext>
                </p:extLst>
              </p:nvPr>
            </p:nvGraphicFramePr>
            <p:xfrm>
              <a:off x="1634820" y="1721297"/>
              <a:ext cx="8783431" cy="18899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78923">
                      <a:extLst>
                        <a:ext uri="{9D8B030D-6E8A-4147-A177-3AD203B41FA5}">
                          <a16:colId xmlns:a16="http://schemas.microsoft.com/office/drawing/2014/main" val="2249263484"/>
                        </a:ext>
                      </a:extLst>
                    </a:gridCol>
                    <a:gridCol w="1426127">
                      <a:extLst>
                        <a:ext uri="{9D8B030D-6E8A-4147-A177-3AD203B41FA5}">
                          <a16:colId xmlns:a16="http://schemas.microsoft.com/office/drawing/2014/main" val="1095880163"/>
                        </a:ext>
                      </a:extLst>
                    </a:gridCol>
                    <a:gridCol w="1426127">
                      <a:extLst>
                        <a:ext uri="{9D8B030D-6E8A-4147-A177-3AD203B41FA5}">
                          <a16:colId xmlns:a16="http://schemas.microsoft.com/office/drawing/2014/main" val="1561084544"/>
                        </a:ext>
                      </a:extLst>
                    </a:gridCol>
                    <a:gridCol w="1426127">
                      <a:extLst>
                        <a:ext uri="{9D8B030D-6E8A-4147-A177-3AD203B41FA5}">
                          <a16:colId xmlns:a16="http://schemas.microsoft.com/office/drawing/2014/main" val="2854314982"/>
                        </a:ext>
                      </a:extLst>
                    </a:gridCol>
                    <a:gridCol w="1426127">
                      <a:extLst>
                        <a:ext uri="{9D8B030D-6E8A-4147-A177-3AD203B41FA5}">
                          <a16:colId xmlns:a16="http://schemas.microsoft.com/office/drawing/2014/main" val="2096653549"/>
                        </a:ext>
                      </a:extLst>
                    </a:gridCol>
                  </a:tblGrid>
                  <a:tr h="3288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鸡指标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相关系数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r>
                            <a:rPr lang="zh-CN" altLang="en-US" dirty="0"/>
                            <a:t>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领先期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8403504"/>
                      </a:ext>
                    </a:extLst>
                  </a:tr>
                  <a:tr h="393234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主产区平均价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白羽肉鸡</a:t>
                          </a:r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0.51 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1.24E-10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0.26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0~4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6165525"/>
                      </a:ext>
                    </a:extLst>
                  </a:tr>
                  <a:tr h="32340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主产区平均价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肉鸡苗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0.58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1.13E-14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0.34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0~4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8146985"/>
                      </a:ext>
                    </a:extLst>
                  </a:tr>
                  <a:tr h="323409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主产区平均价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白条鸡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0.42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2.31E-07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0~2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6376590"/>
                      </a:ext>
                    </a:extLst>
                  </a:tr>
                  <a:tr h="39323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中国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平均价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肉鸡配合料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-0.37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4.86E-06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0.14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0~6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8193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A7CAB546-3712-AC06-36C6-F57C208B5B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4414771"/>
                  </p:ext>
                </p:extLst>
              </p:nvPr>
            </p:nvGraphicFramePr>
            <p:xfrm>
              <a:off x="1634820" y="1721297"/>
              <a:ext cx="8783431" cy="18899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78923">
                      <a:extLst>
                        <a:ext uri="{9D8B030D-6E8A-4147-A177-3AD203B41FA5}">
                          <a16:colId xmlns:a16="http://schemas.microsoft.com/office/drawing/2014/main" val="2249263484"/>
                        </a:ext>
                      </a:extLst>
                    </a:gridCol>
                    <a:gridCol w="1426127">
                      <a:extLst>
                        <a:ext uri="{9D8B030D-6E8A-4147-A177-3AD203B41FA5}">
                          <a16:colId xmlns:a16="http://schemas.microsoft.com/office/drawing/2014/main" val="1095880163"/>
                        </a:ext>
                      </a:extLst>
                    </a:gridCol>
                    <a:gridCol w="1426127">
                      <a:extLst>
                        <a:ext uri="{9D8B030D-6E8A-4147-A177-3AD203B41FA5}">
                          <a16:colId xmlns:a16="http://schemas.microsoft.com/office/drawing/2014/main" val="1561084544"/>
                        </a:ext>
                      </a:extLst>
                    </a:gridCol>
                    <a:gridCol w="1426127">
                      <a:extLst>
                        <a:ext uri="{9D8B030D-6E8A-4147-A177-3AD203B41FA5}">
                          <a16:colId xmlns:a16="http://schemas.microsoft.com/office/drawing/2014/main" val="2854314982"/>
                        </a:ext>
                      </a:extLst>
                    </a:gridCol>
                    <a:gridCol w="1426127">
                      <a:extLst>
                        <a:ext uri="{9D8B030D-6E8A-4147-A177-3AD203B41FA5}">
                          <a16:colId xmlns:a16="http://schemas.microsoft.com/office/drawing/2014/main" val="2096653549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鸡指标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相关系数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r>
                            <a:rPr lang="zh-CN" altLang="en-US" dirty="0"/>
                            <a:t>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16667" t="-11475" r="-101709" b="-4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领先期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8403504"/>
                      </a:ext>
                    </a:extLst>
                  </a:tr>
                  <a:tr h="393234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主产区平均价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白羽肉鸡</a:t>
                          </a:r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0.51 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1.24E-10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0.26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0~4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616552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主产区平均价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肉鸡苗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0.58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1.13E-14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0.34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0~4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814698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主产区平均价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白条鸡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0.42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2.31E-07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0~2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6376590"/>
                      </a:ext>
                    </a:extLst>
                  </a:tr>
                  <a:tr h="39323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中国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平均价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肉鸡配合料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-0.37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4.86E-06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0.14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0~6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81930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9262EB7-8521-E8E8-E42E-29ECB24EC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354" y="3611205"/>
            <a:ext cx="3765607" cy="25711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63E128B-BBF2-9DD7-9312-045AE266E951}"/>
              </a:ext>
            </a:extLst>
          </p:cNvPr>
          <p:cNvSpPr txBox="1"/>
          <p:nvPr/>
        </p:nvSpPr>
        <p:spPr>
          <a:xfrm>
            <a:off x="1405617" y="6482295"/>
            <a:ext cx="451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农林牧渔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生猪养殖 净利润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TTM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环比增速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20FD2A-6936-841C-A26F-0D5AEE8A8264}"/>
              </a:ext>
            </a:extLst>
          </p:cNvPr>
          <p:cNvSpPr txBox="1"/>
          <p:nvPr/>
        </p:nvSpPr>
        <p:spPr>
          <a:xfrm>
            <a:off x="7642515" y="6211669"/>
            <a:ext cx="2415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农林牧渔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肉鸡养殖 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净利润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TTM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环比增速 </a:t>
            </a:r>
          </a:p>
        </p:txBody>
      </p:sp>
    </p:spTree>
    <p:extLst>
      <p:ext uri="{BB962C8B-B14F-4D97-AF65-F5344CB8AC3E}">
        <p14:creationId xmlns:p14="http://schemas.microsoft.com/office/powerpoint/2010/main" val="2549188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EC63EEA-69B1-3AC3-A1EF-713804CBE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314" y="1328154"/>
            <a:ext cx="4485735" cy="34718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1AE257-8D79-A37F-7C9E-7FEC87138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80" y="1528962"/>
            <a:ext cx="4835877" cy="3199037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B182157-2655-9283-914F-61CEE342C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4382"/>
              </p:ext>
            </p:extLst>
          </p:nvPr>
        </p:nvGraphicFramePr>
        <p:xfrm>
          <a:off x="1127185" y="5158596"/>
          <a:ext cx="9770852" cy="1062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732">
                  <a:extLst>
                    <a:ext uri="{9D8B030D-6E8A-4147-A177-3AD203B41FA5}">
                      <a16:colId xmlns:a16="http://schemas.microsoft.com/office/drawing/2014/main" val="1418173902"/>
                    </a:ext>
                  </a:extLst>
                </a:gridCol>
                <a:gridCol w="2941124">
                  <a:extLst>
                    <a:ext uri="{9D8B030D-6E8A-4147-A177-3AD203B41FA5}">
                      <a16:colId xmlns:a16="http://schemas.microsoft.com/office/drawing/2014/main" val="367315642"/>
                    </a:ext>
                  </a:extLst>
                </a:gridCol>
                <a:gridCol w="2006204">
                  <a:extLst>
                    <a:ext uri="{9D8B030D-6E8A-4147-A177-3AD203B41FA5}">
                      <a16:colId xmlns:a16="http://schemas.microsoft.com/office/drawing/2014/main" val="351849506"/>
                    </a:ext>
                  </a:extLst>
                </a:gridCol>
                <a:gridCol w="1884792">
                  <a:extLst>
                    <a:ext uri="{9D8B030D-6E8A-4147-A177-3AD203B41FA5}">
                      <a16:colId xmlns:a16="http://schemas.microsoft.com/office/drawing/2014/main" val="183630016"/>
                    </a:ext>
                  </a:extLst>
                </a:gridCol>
              </a:tblGrid>
              <a:tr h="42219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指标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指标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相关系数</a:t>
                      </a:r>
                      <a:r>
                        <a:rPr lang="en-US" altLang="zh-CN" dirty="0"/>
                        <a:t>(10-15)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相关系数</a:t>
                      </a:r>
                      <a:r>
                        <a:rPr lang="en-US" altLang="zh-CN" dirty="0"/>
                        <a:t>(16-23)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612016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生猪养殖利润占农林牧渔总利润百分比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肉鸡养殖利润占农林牧渔总利润百分比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0.236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 0.096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978242"/>
                  </a:ext>
                </a:extLst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禽链指标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33E4E13-DE4D-98AF-524B-5C0B6B0CA1AF}"/>
              </a:ext>
            </a:extLst>
          </p:cNvPr>
          <p:cNvSpPr/>
          <p:nvPr/>
        </p:nvSpPr>
        <p:spPr>
          <a:xfrm>
            <a:off x="777352" y="1161834"/>
            <a:ext cx="3012363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5781B"/>
              </a:buClr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0000"/>
                </a:solidFill>
                <a:latin typeface="+mj-ea"/>
                <a:ea typeface="+mj-ea"/>
              </a:rPr>
              <a:t>肉鸡养殖和生猪饲养对比</a:t>
            </a:r>
          </a:p>
        </p:txBody>
      </p:sp>
    </p:spTree>
    <p:extLst>
      <p:ext uri="{BB962C8B-B14F-4D97-AF65-F5344CB8AC3E}">
        <p14:creationId xmlns:p14="http://schemas.microsoft.com/office/powerpoint/2010/main" val="2618198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0D254D5-70B4-337E-02C5-DAD37C67A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2" t="7283" r="162" b="963"/>
          <a:stretch/>
        </p:blipFill>
        <p:spPr>
          <a:xfrm>
            <a:off x="5927976" y="2487067"/>
            <a:ext cx="5895529" cy="37383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禽链指标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A26627-40AC-244C-EA38-67028E9B09DD}"/>
              </a:ext>
            </a:extLst>
          </p:cNvPr>
          <p:cNvSpPr/>
          <p:nvPr/>
        </p:nvSpPr>
        <p:spPr>
          <a:xfrm>
            <a:off x="777352" y="1161834"/>
            <a:ext cx="231986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5781B"/>
              </a:buClr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0000"/>
                </a:solidFill>
                <a:latin typeface="+mj-ea"/>
                <a:ea typeface="+mj-ea"/>
              </a:rPr>
              <a:t>肉鸡养殖行业预测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8460DD-6E33-4DBA-7D31-3AAB2DCC29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19"/>
          <a:stretch/>
        </p:blipFill>
        <p:spPr>
          <a:xfrm>
            <a:off x="266041" y="2425187"/>
            <a:ext cx="5829959" cy="3810058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C98B5C7-82BB-2471-C56A-FA888839B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348569"/>
              </p:ext>
            </p:extLst>
          </p:nvPr>
        </p:nvGraphicFramePr>
        <p:xfrm>
          <a:off x="3623731" y="1745764"/>
          <a:ext cx="484208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521">
                  <a:extLst>
                    <a:ext uri="{9D8B030D-6E8A-4147-A177-3AD203B41FA5}">
                      <a16:colId xmlns:a16="http://schemas.microsoft.com/office/drawing/2014/main" val="2185838488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1128227408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365218852"/>
                    </a:ext>
                  </a:extLst>
                </a:gridCol>
                <a:gridCol w="1210521">
                  <a:extLst>
                    <a:ext uri="{9D8B030D-6E8A-4147-A177-3AD203B41FA5}">
                      <a16:colId xmlns:a16="http://schemas.microsoft.com/office/drawing/2014/main" val="1160916624"/>
                    </a:ext>
                  </a:extLst>
                </a:gridCol>
              </a:tblGrid>
              <a:tr h="281132">
                <a:tc>
                  <a:txBody>
                    <a:bodyPr/>
                    <a:lstStyle/>
                    <a:p>
                      <a:r>
                        <a:rPr lang="zh-CN" altLang="en-US" dirty="0"/>
                        <a:t>月份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2023-04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2023-05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2023-06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779698"/>
                  </a:ext>
                </a:extLst>
              </a:tr>
              <a:tr h="160647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预测值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27851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50FAF23-C27D-1451-B304-F51F2E5A2A35}"/>
              </a:ext>
            </a:extLst>
          </p:cNvPr>
          <p:cNvSpPr txBox="1"/>
          <p:nvPr/>
        </p:nvSpPr>
        <p:spPr>
          <a:xfrm>
            <a:off x="3312542" y="978754"/>
            <a:ext cx="8511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食用农产品价格指数（粮食类：大米、水产品类、鲜菜蛋类、主产区平均价：白羽肉鸡、主产区平均价：肉鸡苗、主产区平均价：白条鸡、平均价：肉鸡配合料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63F4028-FD1F-6481-D531-BD2EAB1889E6}"/>
                  </a:ext>
                </a:extLst>
              </p:cNvPr>
              <p:cNvSpPr txBox="1"/>
              <p:nvPr/>
            </p:nvSpPr>
            <p:spPr>
              <a:xfrm>
                <a:off x="6835516" y="2950067"/>
                <a:ext cx="2124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=0.39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值显著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63F4028-FD1F-6481-D531-BD2EAB188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516" y="2950067"/>
                <a:ext cx="2124236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48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宏观因子的分析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969711-022F-1C70-CECC-0C21E17A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7" y="3429000"/>
            <a:ext cx="4124776" cy="3093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7D82DF40-0B65-51C9-627A-D1E669564A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649795"/>
                  </p:ext>
                </p:extLst>
              </p:nvPr>
            </p:nvGraphicFramePr>
            <p:xfrm>
              <a:off x="451758" y="1319720"/>
              <a:ext cx="11665479" cy="2109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37720">
                      <a:extLst>
                        <a:ext uri="{9D8B030D-6E8A-4147-A177-3AD203B41FA5}">
                          <a16:colId xmlns:a16="http://schemas.microsoft.com/office/drawing/2014/main" val="1813052809"/>
                        </a:ext>
                      </a:extLst>
                    </a:gridCol>
                    <a:gridCol w="1313475">
                      <a:extLst>
                        <a:ext uri="{9D8B030D-6E8A-4147-A177-3AD203B41FA5}">
                          <a16:colId xmlns:a16="http://schemas.microsoft.com/office/drawing/2014/main" val="3385619120"/>
                        </a:ext>
                      </a:extLst>
                    </a:gridCol>
                    <a:gridCol w="1303524">
                      <a:extLst>
                        <a:ext uri="{9D8B030D-6E8A-4147-A177-3AD203B41FA5}">
                          <a16:colId xmlns:a16="http://schemas.microsoft.com/office/drawing/2014/main" val="3413047181"/>
                        </a:ext>
                      </a:extLst>
                    </a:gridCol>
                    <a:gridCol w="840625">
                      <a:extLst>
                        <a:ext uri="{9D8B030D-6E8A-4147-A177-3AD203B41FA5}">
                          <a16:colId xmlns:a16="http://schemas.microsoft.com/office/drawing/2014/main" val="3928348356"/>
                        </a:ext>
                      </a:extLst>
                    </a:gridCol>
                    <a:gridCol w="1401041">
                      <a:extLst>
                        <a:ext uri="{9D8B030D-6E8A-4147-A177-3AD203B41FA5}">
                          <a16:colId xmlns:a16="http://schemas.microsoft.com/office/drawing/2014/main" val="225811449"/>
                        </a:ext>
                      </a:extLst>
                    </a:gridCol>
                    <a:gridCol w="1687005">
                      <a:extLst>
                        <a:ext uri="{9D8B030D-6E8A-4147-A177-3AD203B41FA5}">
                          <a16:colId xmlns:a16="http://schemas.microsoft.com/office/drawing/2014/main" val="5782973"/>
                        </a:ext>
                      </a:extLst>
                    </a:gridCol>
                    <a:gridCol w="1582089">
                      <a:extLst>
                        <a:ext uri="{9D8B030D-6E8A-4147-A177-3AD203B41FA5}">
                          <a16:colId xmlns:a16="http://schemas.microsoft.com/office/drawing/2014/main" val="3365765015"/>
                        </a:ext>
                      </a:extLst>
                    </a:gridCol>
                  </a:tblGrid>
                  <a:tr h="5033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指标名称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当月</a:t>
                          </a:r>
                          <a:br>
                            <a:rPr lang="en-US" altLang="zh-CN" dirty="0"/>
                          </a:br>
                          <a:r>
                            <a:rPr lang="zh-CN" altLang="en-US" dirty="0"/>
                            <a:t>相关系数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当月</a:t>
                          </a:r>
                          <a:br>
                            <a:rPr lang="en-US" altLang="zh-CN" dirty="0"/>
                          </a:br>
                          <a:r>
                            <a:rPr lang="en-US" altLang="zh-CN" dirty="0"/>
                            <a:t>P</a:t>
                          </a:r>
                          <a:r>
                            <a:rPr lang="zh-CN" altLang="en-US" dirty="0"/>
                            <a:t>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当月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p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左移</a:t>
                          </a:r>
                          <a:r>
                            <a:rPr lang="en-US" altLang="zh-CN" dirty="0"/>
                            <a:t>10</a:t>
                          </a:r>
                          <a:r>
                            <a:rPr lang="zh-CN" altLang="en-US" dirty="0"/>
                            <a:t>月</a:t>
                          </a:r>
                          <a:br>
                            <a:rPr lang="en-US" altLang="zh-CN" dirty="0"/>
                          </a:br>
                          <a:r>
                            <a:rPr lang="zh-CN" altLang="en-US" dirty="0"/>
                            <a:t>相关系数</a:t>
                          </a:r>
                        </a:p>
                      </a:txBody>
                      <a:tcPr>
                        <a:solidFill>
                          <a:srgbClr val="54823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左移</a:t>
                          </a:r>
                          <a:r>
                            <a:rPr lang="en-US" altLang="zh-CN" dirty="0"/>
                            <a:t>10</a:t>
                          </a:r>
                          <a:r>
                            <a:rPr lang="zh-CN" altLang="en-US" dirty="0"/>
                            <a:t>月</a:t>
                          </a:r>
                          <a:br>
                            <a:rPr lang="en-US" altLang="zh-CN" dirty="0"/>
                          </a:br>
                          <a:r>
                            <a:rPr lang="en-US" altLang="zh-CN" dirty="0"/>
                            <a:t>P</a:t>
                          </a:r>
                          <a:r>
                            <a:rPr lang="zh-CN" altLang="en-US" dirty="0"/>
                            <a:t>值</a:t>
                          </a:r>
                        </a:p>
                      </a:txBody>
                      <a:tcPr>
                        <a:solidFill>
                          <a:srgbClr val="54823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左移</a:t>
                          </a:r>
                          <a:r>
                            <a:rPr lang="en-US" altLang="zh-CN" dirty="0"/>
                            <a:t>10</a:t>
                          </a:r>
                          <a:r>
                            <a:rPr lang="zh-CN" altLang="en-US" dirty="0"/>
                            <a:t>月</a:t>
                          </a:r>
                          <a:br>
                            <a:rPr lang="en-US" altLang="zh-CN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p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rgbClr val="54823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3949207"/>
                      </a:ext>
                    </a:extLst>
                  </a:tr>
                  <a:tr h="284893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中国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消费者信心指数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-0.49  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3.60E-10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0.7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C5E0B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7.18E-21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C5E0B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0.48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C5E0B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1058199"/>
                      </a:ext>
                    </a:extLst>
                  </a:tr>
                  <a:tr h="284893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中国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消费者预期指数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-0.48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1.31E-09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0.23 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0.7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3.29E-21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0.49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9345968"/>
                      </a:ext>
                    </a:extLst>
                  </a:tr>
                  <a:tr h="284893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中国</a:t>
                          </a:r>
                          <a:r>
                            <a:rPr lang="en-US" altLang="zh-CN" dirty="0"/>
                            <a:t>:PMI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 0.02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0.78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0.26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C5E0B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0.02E-01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C5E0B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0.06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C5E0B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1752871"/>
                      </a:ext>
                    </a:extLst>
                  </a:tr>
                  <a:tr h="151732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中国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宏观经济景气指数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一致指数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-0.07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0.48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2.54E-09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0.24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08190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7D82DF40-0B65-51C9-627A-D1E669564A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649795"/>
                  </p:ext>
                </p:extLst>
              </p:nvPr>
            </p:nvGraphicFramePr>
            <p:xfrm>
              <a:off x="451758" y="1319720"/>
              <a:ext cx="11665479" cy="2109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37720">
                      <a:extLst>
                        <a:ext uri="{9D8B030D-6E8A-4147-A177-3AD203B41FA5}">
                          <a16:colId xmlns:a16="http://schemas.microsoft.com/office/drawing/2014/main" val="1813052809"/>
                        </a:ext>
                      </a:extLst>
                    </a:gridCol>
                    <a:gridCol w="1313475">
                      <a:extLst>
                        <a:ext uri="{9D8B030D-6E8A-4147-A177-3AD203B41FA5}">
                          <a16:colId xmlns:a16="http://schemas.microsoft.com/office/drawing/2014/main" val="3385619120"/>
                        </a:ext>
                      </a:extLst>
                    </a:gridCol>
                    <a:gridCol w="1303524">
                      <a:extLst>
                        <a:ext uri="{9D8B030D-6E8A-4147-A177-3AD203B41FA5}">
                          <a16:colId xmlns:a16="http://schemas.microsoft.com/office/drawing/2014/main" val="3413047181"/>
                        </a:ext>
                      </a:extLst>
                    </a:gridCol>
                    <a:gridCol w="840625">
                      <a:extLst>
                        <a:ext uri="{9D8B030D-6E8A-4147-A177-3AD203B41FA5}">
                          <a16:colId xmlns:a16="http://schemas.microsoft.com/office/drawing/2014/main" val="3928348356"/>
                        </a:ext>
                      </a:extLst>
                    </a:gridCol>
                    <a:gridCol w="1401041">
                      <a:extLst>
                        <a:ext uri="{9D8B030D-6E8A-4147-A177-3AD203B41FA5}">
                          <a16:colId xmlns:a16="http://schemas.microsoft.com/office/drawing/2014/main" val="225811449"/>
                        </a:ext>
                      </a:extLst>
                    </a:gridCol>
                    <a:gridCol w="1687005">
                      <a:extLst>
                        <a:ext uri="{9D8B030D-6E8A-4147-A177-3AD203B41FA5}">
                          <a16:colId xmlns:a16="http://schemas.microsoft.com/office/drawing/2014/main" val="5782973"/>
                        </a:ext>
                      </a:extLst>
                    </a:gridCol>
                    <a:gridCol w="1582089">
                      <a:extLst>
                        <a:ext uri="{9D8B030D-6E8A-4147-A177-3AD203B41FA5}">
                          <a16:colId xmlns:a16="http://schemas.microsoft.com/office/drawing/2014/main" val="3365765015"/>
                        </a:ext>
                      </a:extLst>
                    </a:gridCol>
                  </a:tblGrid>
                  <a:tr h="64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指标名称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当月</a:t>
                          </a:r>
                          <a:br>
                            <a:rPr lang="en-US" altLang="zh-CN" dirty="0"/>
                          </a:br>
                          <a:r>
                            <a:rPr lang="zh-CN" altLang="en-US" dirty="0"/>
                            <a:t>相关系数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当月</a:t>
                          </a:r>
                          <a:br>
                            <a:rPr lang="en-US" altLang="zh-CN" dirty="0"/>
                          </a:br>
                          <a:r>
                            <a:rPr lang="en-US" altLang="zh-CN" dirty="0"/>
                            <a:t>P</a:t>
                          </a:r>
                          <a:r>
                            <a:rPr lang="zh-CN" altLang="en-US" dirty="0"/>
                            <a:t>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32609" t="-6604" r="-557971" b="-2424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左移</a:t>
                          </a:r>
                          <a:r>
                            <a:rPr lang="en-US" altLang="zh-CN" dirty="0"/>
                            <a:t>10</a:t>
                          </a:r>
                          <a:r>
                            <a:rPr lang="zh-CN" altLang="en-US" dirty="0"/>
                            <a:t>月</a:t>
                          </a:r>
                          <a:br>
                            <a:rPr lang="en-US" altLang="zh-CN" dirty="0"/>
                          </a:br>
                          <a:r>
                            <a:rPr lang="zh-CN" altLang="en-US" dirty="0"/>
                            <a:t>相关系数</a:t>
                          </a:r>
                        </a:p>
                      </a:txBody>
                      <a:tcPr>
                        <a:solidFill>
                          <a:srgbClr val="54823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左移</a:t>
                          </a:r>
                          <a:r>
                            <a:rPr lang="en-US" altLang="zh-CN" dirty="0"/>
                            <a:t>10</a:t>
                          </a:r>
                          <a:r>
                            <a:rPr lang="zh-CN" altLang="en-US" dirty="0"/>
                            <a:t>月</a:t>
                          </a:r>
                          <a:br>
                            <a:rPr lang="en-US" altLang="zh-CN" dirty="0"/>
                          </a:br>
                          <a:r>
                            <a:rPr lang="en-US" altLang="zh-CN" dirty="0"/>
                            <a:t>P</a:t>
                          </a:r>
                          <a:r>
                            <a:rPr lang="zh-CN" altLang="en-US" dirty="0"/>
                            <a:t>值</a:t>
                          </a:r>
                        </a:p>
                      </a:txBody>
                      <a:tcPr>
                        <a:solidFill>
                          <a:srgbClr val="54823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36538" t="-6604" r="-1538" b="-2424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39492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中国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消费者信心指数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-0.49  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3.60E-10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0.7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C5E0B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7.18E-21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C5E0B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0.48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C5E0B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105819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中国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消费者预期指数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-0.48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1.31E-09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0.23 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0.7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3.29E-21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0.49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93459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中国</a:t>
                          </a:r>
                          <a:r>
                            <a:rPr lang="en-US" altLang="zh-CN" dirty="0"/>
                            <a:t>:PMI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 0.02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0.78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0.26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C5E0B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0.02E-01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C5E0B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0.06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C5E0B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175287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中国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宏观经济景气指数</a:t>
                          </a:r>
                          <a:r>
                            <a:rPr lang="en-US" altLang="zh-CN" dirty="0"/>
                            <a:t>:</a:t>
                          </a:r>
                          <a:r>
                            <a:rPr lang="zh-CN" altLang="en-US" dirty="0"/>
                            <a:t>一致指数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-0.07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0.48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2.54E-09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0.24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2F0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081903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EF2DE23-CEDB-6BAD-B2CF-E979B5E98C26}"/>
              </a:ext>
            </a:extLst>
          </p:cNvPr>
          <p:cNvCxnSpPr>
            <a:cxnSpLocks/>
          </p:cNvCxnSpPr>
          <p:nvPr/>
        </p:nvCxnSpPr>
        <p:spPr>
          <a:xfrm>
            <a:off x="4869101" y="5070218"/>
            <a:ext cx="1261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3CFC95FF-B9B3-7247-CE66-651917B6A913}"/>
              </a:ext>
            </a:extLst>
          </p:cNvPr>
          <p:cNvSpPr txBox="1"/>
          <p:nvPr/>
        </p:nvSpPr>
        <p:spPr>
          <a:xfrm>
            <a:off x="4599419" y="432945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消费者信心指数</a:t>
            </a:r>
            <a:endParaRPr lang="en-US" altLang="zh-CN" dirty="0"/>
          </a:p>
          <a:p>
            <a:pPr algn="ctr"/>
            <a:r>
              <a:rPr lang="zh-CN" altLang="en-US" dirty="0"/>
              <a:t>左移</a:t>
            </a:r>
            <a:r>
              <a:rPr lang="en-US" altLang="zh-CN" dirty="0"/>
              <a:t>10</a:t>
            </a:r>
            <a:r>
              <a:rPr lang="zh-CN" altLang="en-US" dirty="0"/>
              <a:t>个月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AC3B22-989E-45F7-7737-24962C85B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290" y="3521106"/>
            <a:ext cx="3879160" cy="290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71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zh-CN" sz="3200" dirty="0">
                <a:latin typeface="+mj-ea"/>
                <a:ea typeface="+mj-ea"/>
              </a:rPr>
              <a:t>04 </a:t>
            </a:r>
            <a:r>
              <a:rPr lang="zh-CN" altLang="en-US" sz="3200" dirty="0">
                <a:latin typeface="+mj-ea"/>
                <a:ea typeface="+mj-ea"/>
              </a:rPr>
              <a:t>工作总结</a:t>
            </a:r>
          </a:p>
        </p:txBody>
      </p:sp>
    </p:spTree>
    <p:extLst>
      <p:ext uri="{BB962C8B-B14F-4D97-AF65-F5344CB8AC3E}">
        <p14:creationId xmlns:p14="http://schemas.microsoft.com/office/powerpoint/2010/main" val="4160429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工作总结</a:t>
            </a:r>
            <a:endParaRPr lang="zh-CN" altLang="en-US" sz="2000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9D1FA5BD-0094-E244-8AD2-1F0AC6934B7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23009" y="2546860"/>
            <a:ext cx="2119312" cy="280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55CC4C8-4867-8047-87F9-AB18BCCD229C}"/>
              </a:ext>
            </a:extLst>
          </p:cNvPr>
          <p:cNvSpPr>
            <a:spLocks/>
          </p:cNvSpPr>
          <p:nvPr/>
        </p:nvSpPr>
        <p:spPr bwMode="auto">
          <a:xfrm>
            <a:off x="1" y="2282659"/>
            <a:ext cx="1460462" cy="94489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25"/>
              </a:cxn>
              <a:cxn ang="0">
                <a:pos x="859" y="1217"/>
              </a:cxn>
              <a:cxn ang="0">
                <a:pos x="859" y="739"/>
              </a:cxn>
              <a:cxn ang="0">
                <a:pos x="0" y="0"/>
              </a:cxn>
            </a:cxnLst>
            <a:rect l="0" t="0" r="r" b="b"/>
            <a:pathLst>
              <a:path w="859" h="1217">
                <a:moveTo>
                  <a:pt x="0" y="0"/>
                </a:moveTo>
                <a:lnTo>
                  <a:pt x="0" y="725"/>
                </a:lnTo>
                <a:lnTo>
                  <a:pt x="859" y="1217"/>
                </a:lnTo>
                <a:lnTo>
                  <a:pt x="859" y="73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B840D528-2949-2547-A5DA-7458BC839CCA}"/>
              </a:ext>
            </a:extLst>
          </p:cNvPr>
          <p:cNvSpPr>
            <a:spLocks/>
          </p:cNvSpPr>
          <p:nvPr/>
        </p:nvSpPr>
        <p:spPr bwMode="auto">
          <a:xfrm>
            <a:off x="2" y="2899130"/>
            <a:ext cx="1460460" cy="75250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22"/>
              </a:cxn>
              <a:cxn ang="0">
                <a:pos x="859" y="969"/>
              </a:cxn>
              <a:cxn ang="0">
                <a:pos x="859" y="492"/>
              </a:cxn>
              <a:cxn ang="0">
                <a:pos x="0" y="0"/>
              </a:cxn>
            </a:cxnLst>
            <a:rect l="0" t="0" r="r" b="b"/>
            <a:pathLst>
              <a:path w="859" h="969">
                <a:moveTo>
                  <a:pt x="0" y="0"/>
                </a:moveTo>
                <a:lnTo>
                  <a:pt x="0" y="722"/>
                </a:lnTo>
                <a:lnTo>
                  <a:pt x="859" y="969"/>
                </a:lnTo>
                <a:lnTo>
                  <a:pt x="859" y="492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CBD0C603-5EF0-8347-9BF5-78FA64D759A0}"/>
              </a:ext>
            </a:extLst>
          </p:cNvPr>
          <p:cNvSpPr>
            <a:spLocks/>
          </p:cNvSpPr>
          <p:nvPr/>
        </p:nvSpPr>
        <p:spPr bwMode="auto">
          <a:xfrm>
            <a:off x="0" y="3433784"/>
            <a:ext cx="1460464" cy="56011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23"/>
              </a:cxn>
              <a:cxn ang="0">
                <a:pos x="859" y="723"/>
              </a:cxn>
              <a:cxn ang="0">
                <a:pos x="859" y="247"/>
              </a:cxn>
              <a:cxn ang="0">
                <a:pos x="0" y="0"/>
              </a:cxn>
            </a:cxnLst>
            <a:rect l="0" t="0" r="r" b="b"/>
            <a:pathLst>
              <a:path w="859" h="723">
                <a:moveTo>
                  <a:pt x="0" y="0"/>
                </a:moveTo>
                <a:lnTo>
                  <a:pt x="0" y="723"/>
                </a:lnTo>
                <a:lnTo>
                  <a:pt x="859" y="723"/>
                </a:lnTo>
                <a:lnTo>
                  <a:pt x="859" y="247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297F6E45-3B75-4E46-89EA-A4500A8A108F}"/>
              </a:ext>
            </a:extLst>
          </p:cNvPr>
          <p:cNvSpPr>
            <a:spLocks/>
          </p:cNvSpPr>
          <p:nvPr/>
        </p:nvSpPr>
        <p:spPr bwMode="auto">
          <a:xfrm>
            <a:off x="0" y="3899415"/>
            <a:ext cx="1460464" cy="56166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25"/>
              </a:cxn>
              <a:cxn ang="0">
                <a:pos x="859" y="479"/>
              </a:cxn>
              <a:cxn ang="0">
                <a:pos x="859" y="0"/>
              </a:cxn>
              <a:cxn ang="0">
                <a:pos x="0" y="0"/>
              </a:cxn>
            </a:cxnLst>
            <a:rect l="0" t="0" r="r" b="b"/>
            <a:pathLst>
              <a:path w="859" h="725">
                <a:moveTo>
                  <a:pt x="0" y="0"/>
                </a:moveTo>
                <a:lnTo>
                  <a:pt x="0" y="725"/>
                </a:lnTo>
                <a:lnTo>
                  <a:pt x="859" y="479"/>
                </a:lnTo>
                <a:lnTo>
                  <a:pt x="859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Freeform 15">
            <a:extLst>
              <a:ext uri="{FF2B5EF4-FFF2-40B4-BE49-F238E27FC236}">
                <a16:creationId xmlns:a16="http://schemas.microsoft.com/office/drawing/2014/main" id="{ACC49567-688C-084C-A108-B4036BD837CB}"/>
              </a:ext>
            </a:extLst>
          </p:cNvPr>
          <p:cNvSpPr>
            <a:spLocks/>
          </p:cNvSpPr>
          <p:nvPr/>
        </p:nvSpPr>
        <p:spPr bwMode="auto">
          <a:xfrm>
            <a:off x="2" y="4191698"/>
            <a:ext cx="1460460" cy="752504"/>
          </a:xfrm>
          <a:custGeom>
            <a:avLst/>
            <a:gdLst/>
            <a:ahLst/>
            <a:cxnLst>
              <a:cxn ang="0">
                <a:pos x="0" y="246"/>
              </a:cxn>
              <a:cxn ang="0">
                <a:pos x="0" y="969"/>
              </a:cxn>
              <a:cxn ang="0">
                <a:pos x="859" y="476"/>
              </a:cxn>
              <a:cxn ang="0">
                <a:pos x="859" y="0"/>
              </a:cxn>
              <a:cxn ang="0">
                <a:pos x="0" y="246"/>
              </a:cxn>
            </a:cxnLst>
            <a:rect l="0" t="0" r="r" b="b"/>
            <a:pathLst>
              <a:path w="859" h="969">
                <a:moveTo>
                  <a:pt x="0" y="246"/>
                </a:moveTo>
                <a:lnTo>
                  <a:pt x="0" y="969"/>
                </a:lnTo>
                <a:lnTo>
                  <a:pt x="859" y="476"/>
                </a:lnTo>
                <a:lnTo>
                  <a:pt x="859" y="0"/>
                </a:lnTo>
                <a:lnTo>
                  <a:pt x="0" y="246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71FD2906-2A64-314D-99CC-C3420E4AE4C6}"/>
              </a:ext>
            </a:extLst>
          </p:cNvPr>
          <p:cNvSpPr>
            <a:spLocks/>
          </p:cNvSpPr>
          <p:nvPr/>
        </p:nvSpPr>
        <p:spPr bwMode="auto">
          <a:xfrm>
            <a:off x="1" y="1956349"/>
            <a:ext cx="1460462" cy="135384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25"/>
              </a:cxn>
              <a:cxn ang="0">
                <a:pos x="859" y="1217"/>
              </a:cxn>
              <a:cxn ang="0">
                <a:pos x="859" y="739"/>
              </a:cxn>
              <a:cxn ang="0">
                <a:pos x="0" y="0"/>
              </a:cxn>
            </a:cxnLst>
            <a:rect l="0" t="0" r="r" b="b"/>
            <a:pathLst>
              <a:path w="859" h="1217">
                <a:moveTo>
                  <a:pt x="0" y="0"/>
                </a:moveTo>
                <a:lnTo>
                  <a:pt x="0" y="725"/>
                </a:lnTo>
                <a:lnTo>
                  <a:pt x="859" y="1217"/>
                </a:lnTo>
                <a:lnTo>
                  <a:pt x="859" y="739"/>
                </a:lnTo>
                <a:lnTo>
                  <a:pt x="0" y="0"/>
                </a:lnTo>
                <a:close/>
              </a:path>
            </a:pathLst>
          </a:custGeom>
          <a:solidFill>
            <a:srgbClr val="1B6AA3">
              <a:lumMod val="20000"/>
              <a:lumOff val="8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205155D4-F798-804B-95AE-4D5A24726DE9}"/>
              </a:ext>
            </a:extLst>
          </p:cNvPr>
          <p:cNvSpPr>
            <a:spLocks/>
          </p:cNvSpPr>
          <p:nvPr/>
        </p:nvSpPr>
        <p:spPr bwMode="auto">
          <a:xfrm>
            <a:off x="2" y="2758094"/>
            <a:ext cx="1460460" cy="107818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22"/>
              </a:cxn>
              <a:cxn ang="0">
                <a:pos x="859" y="969"/>
              </a:cxn>
              <a:cxn ang="0">
                <a:pos x="859" y="492"/>
              </a:cxn>
              <a:cxn ang="0">
                <a:pos x="0" y="0"/>
              </a:cxn>
            </a:cxnLst>
            <a:rect l="0" t="0" r="r" b="b"/>
            <a:pathLst>
              <a:path w="859" h="969">
                <a:moveTo>
                  <a:pt x="0" y="0"/>
                </a:moveTo>
                <a:lnTo>
                  <a:pt x="0" y="722"/>
                </a:lnTo>
                <a:lnTo>
                  <a:pt x="859" y="969"/>
                </a:lnTo>
                <a:lnTo>
                  <a:pt x="859" y="492"/>
                </a:lnTo>
                <a:lnTo>
                  <a:pt x="0" y="0"/>
                </a:lnTo>
                <a:close/>
              </a:path>
            </a:pathLst>
          </a:custGeom>
          <a:solidFill>
            <a:srgbClr val="1B6AA3">
              <a:lumMod val="40000"/>
              <a:lumOff val="6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7DFBD9DA-8DB4-964C-BBEA-DA238084A166}"/>
              </a:ext>
            </a:extLst>
          </p:cNvPr>
          <p:cNvSpPr>
            <a:spLocks/>
          </p:cNvSpPr>
          <p:nvPr/>
        </p:nvSpPr>
        <p:spPr bwMode="auto">
          <a:xfrm>
            <a:off x="0" y="3554459"/>
            <a:ext cx="1460464" cy="80252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23"/>
              </a:cxn>
              <a:cxn ang="0">
                <a:pos x="859" y="723"/>
              </a:cxn>
              <a:cxn ang="0">
                <a:pos x="859" y="247"/>
              </a:cxn>
              <a:cxn ang="0">
                <a:pos x="0" y="0"/>
              </a:cxn>
            </a:cxnLst>
            <a:rect l="0" t="0" r="r" b="b"/>
            <a:pathLst>
              <a:path w="859" h="723">
                <a:moveTo>
                  <a:pt x="0" y="0"/>
                </a:moveTo>
                <a:lnTo>
                  <a:pt x="0" y="723"/>
                </a:lnTo>
                <a:lnTo>
                  <a:pt x="859" y="723"/>
                </a:lnTo>
                <a:lnTo>
                  <a:pt x="859" y="247"/>
                </a:lnTo>
                <a:lnTo>
                  <a:pt x="0" y="0"/>
                </a:lnTo>
                <a:close/>
              </a:path>
            </a:pathLst>
          </a:custGeom>
          <a:solidFill>
            <a:srgbClr val="1B6AA3">
              <a:lumMod val="60000"/>
              <a:lumOff val="4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151ECFE-3C64-DA44-A59D-53CC9F6C2E02}"/>
              </a:ext>
            </a:extLst>
          </p:cNvPr>
          <p:cNvSpPr>
            <a:spLocks/>
          </p:cNvSpPr>
          <p:nvPr/>
        </p:nvSpPr>
        <p:spPr bwMode="auto">
          <a:xfrm>
            <a:off x="0" y="4367671"/>
            <a:ext cx="1460464" cy="8047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25"/>
              </a:cxn>
              <a:cxn ang="0">
                <a:pos x="859" y="479"/>
              </a:cxn>
              <a:cxn ang="0">
                <a:pos x="859" y="0"/>
              </a:cxn>
              <a:cxn ang="0">
                <a:pos x="0" y="0"/>
              </a:cxn>
            </a:cxnLst>
            <a:rect l="0" t="0" r="r" b="b"/>
            <a:pathLst>
              <a:path w="859" h="725">
                <a:moveTo>
                  <a:pt x="0" y="0"/>
                </a:moveTo>
                <a:lnTo>
                  <a:pt x="0" y="725"/>
                </a:lnTo>
                <a:lnTo>
                  <a:pt x="859" y="479"/>
                </a:lnTo>
                <a:lnTo>
                  <a:pt x="859" y="0"/>
                </a:lnTo>
                <a:lnTo>
                  <a:pt x="0" y="0"/>
                </a:lnTo>
                <a:close/>
              </a:path>
            </a:pathLst>
          </a:custGeom>
          <a:solidFill>
            <a:srgbClr val="FDBE9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1DC4D595-C102-C046-AAB8-9742214443B1}"/>
              </a:ext>
            </a:extLst>
          </p:cNvPr>
          <p:cNvSpPr>
            <a:spLocks/>
          </p:cNvSpPr>
          <p:nvPr/>
        </p:nvSpPr>
        <p:spPr bwMode="auto">
          <a:xfrm>
            <a:off x="2" y="4895298"/>
            <a:ext cx="1460460" cy="1078181"/>
          </a:xfrm>
          <a:custGeom>
            <a:avLst/>
            <a:gdLst/>
            <a:ahLst/>
            <a:cxnLst>
              <a:cxn ang="0">
                <a:pos x="0" y="246"/>
              </a:cxn>
              <a:cxn ang="0">
                <a:pos x="0" y="969"/>
              </a:cxn>
              <a:cxn ang="0">
                <a:pos x="859" y="476"/>
              </a:cxn>
              <a:cxn ang="0">
                <a:pos x="859" y="0"/>
              </a:cxn>
              <a:cxn ang="0">
                <a:pos x="0" y="246"/>
              </a:cxn>
            </a:cxnLst>
            <a:rect l="0" t="0" r="r" b="b"/>
            <a:pathLst>
              <a:path w="859" h="969">
                <a:moveTo>
                  <a:pt x="0" y="246"/>
                </a:moveTo>
                <a:lnTo>
                  <a:pt x="0" y="969"/>
                </a:lnTo>
                <a:lnTo>
                  <a:pt x="859" y="476"/>
                </a:lnTo>
                <a:lnTo>
                  <a:pt x="859" y="0"/>
                </a:lnTo>
                <a:lnTo>
                  <a:pt x="0" y="246"/>
                </a:lnTo>
                <a:close/>
              </a:path>
            </a:pathLst>
          </a:custGeom>
          <a:solidFill>
            <a:srgbClr val="4F81B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17" name="Group 49">
            <a:extLst>
              <a:ext uri="{FF2B5EF4-FFF2-40B4-BE49-F238E27FC236}">
                <a16:creationId xmlns:a16="http://schemas.microsoft.com/office/drawing/2014/main" id="{C36DCDBD-677F-474E-82A6-069EF86176FF}"/>
              </a:ext>
            </a:extLst>
          </p:cNvPr>
          <p:cNvGrpSpPr/>
          <p:nvPr/>
        </p:nvGrpSpPr>
        <p:grpSpPr>
          <a:xfrm>
            <a:off x="1440636" y="2742167"/>
            <a:ext cx="7105266" cy="625171"/>
            <a:chOff x="1440636" y="1785932"/>
            <a:chExt cx="7105266" cy="625171"/>
          </a:xfrm>
        </p:grpSpPr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0E4EAC7A-4F75-FE41-B256-03A7E1111FC4}"/>
                </a:ext>
              </a:extLst>
            </p:cNvPr>
            <p:cNvSpPr/>
            <p:nvPr/>
          </p:nvSpPr>
          <p:spPr>
            <a:xfrm>
              <a:off x="3929057" y="1785932"/>
              <a:ext cx="4616845" cy="625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31626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梳理了研报的思路</a:t>
              </a:r>
              <a:br>
                <a:rPr lang="en-US" altLang="zh-CN" sz="1400" dirty="0">
                  <a:latin typeface="+mj-ea"/>
                  <a:ea typeface="+mj-ea"/>
                </a:rPr>
              </a:br>
              <a:r>
                <a:rPr lang="zh-CN" altLang="en-US" sz="1400" dirty="0">
                  <a:latin typeface="+mj-ea"/>
                  <a:ea typeface="+mj-ea"/>
                </a:rPr>
                <a:t>重做了研报中的实验</a:t>
              </a:r>
              <a:endParaRPr lang="en-US" altLang="zh-CN" sz="1400" dirty="0">
                <a:latin typeface="+mj-ea"/>
                <a:ea typeface="+mj-ea"/>
              </a:endParaRPr>
            </a:p>
          </p:txBody>
        </p:sp>
        <p:grpSp>
          <p:nvGrpSpPr>
            <p:cNvPr id="19" name="Group 47">
              <a:extLst>
                <a:ext uri="{FF2B5EF4-FFF2-40B4-BE49-F238E27FC236}">
                  <a16:creationId xmlns:a16="http://schemas.microsoft.com/office/drawing/2014/main" id="{2FE4A1C0-B5AC-8A48-8348-8F836AF7002F}"/>
                </a:ext>
              </a:extLst>
            </p:cNvPr>
            <p:cNvGrpSpPr/>
            <p:nvPr/>
          </p:nvGrpSpPr>
          <p:grpSpPr>
            <a:xfrm>
              <a:off x="1440636" y="1824496"/>
              <a:ext cx="2416984" cy="529963"/>
              <a:chOff x="1440636" y="1824496"/>
              <a:chExt cx="2416984" cy="529963"/>
            </a:xfrm>
          </p:grpSpPr>
          <p:sp>
            <p:nvSpPr>
              <p:cNvPr id="20" name="Rectangle 8">
                <a:extLst>
                  <a:ext uri="{FF2B5EF4-FFF2-40B4-BE49-F238E27FC236}">
                    <a16:creationId xmlns:a16="http://schemas.microsoft.com/office/drawing/2014/main" id="{B296C80E-1F4B-1A4E-BC42-3627BAF4CA2C}"/>
                  </a:ext>
                </a:extLst>
              </p:cNvPr>
              <p:cNvSpPr/>
              <p:nvPr/>
            </p:nvSpPr>
            <p:spPr>
              <a:xfrm>
                <a:off x="1461290" y="1824496"/>
                <a:ext cx="2396330" cy="529963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grpSp>
            <p:nvGrpSpPr>
              <p:cNvPr id="21" name="Group 38">
                <a:extLst>
                  <a:ext uri="{FF2B5EF4-FFF2-40B4-BE49-F238E27FC236}">
                    <a16:creationId xmlns:a16="http://schemas.microsoft.com/office/drawing/2014/main" id="{30EE5CD1-FF1F-4846-A6F0-026DD7A54418}"/>
                  </a:ext>
                </a:extLst>
              </p:cNvPr>
              <p:cNvGrpSpPr/>
              <p:nvPr/>
            </p:nvGrpSpPr>
            <p:grpSpPr>
              <a:xfrm>
                <a:off x="1440636" y="1858318"/>
                <a:ext cx="2181569" cy="475498"/>
                <a:chOff x="1440636" y="1858318"/>
                <a:chExt cx="2181569" cy="475498"/>
              </a:xfrm>
            </p:grpSpPr>
            <p:sp>
              <p:nvSpPr>
                <p:cNvPr id="22" name="Rectangle 23">
                  <a:extLst>
                    <a:ext uri="{FF2B5EF4-FFF2-40B4-BE49-F238E27FC236}">
                      <a16:creationId xmlns:a16="http://schemas.microsoft.com/office/drawing/2014/main" id="{2084D7E4-CB36-D646-8E20-D034B24CD662}"/>
                    </a:ext>
                  </a:extLst>
                </p:cNvPr>
                <p:cNvSpPr/>
                <p:nvPr/>
              </p:nvSpPr>
              <p:spPr>
                <a:xfrm>
                  <a:off x="1973375" y="1872151"/>
                  <a:ext cx="164883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2400" b="1" kern="0" dirty="0">
                      <a:solidFill>
                        <a:prstClr val="white"/>
                      </a:solidFill>
                      <a:latin typeface="+mj-ea"/>
                      <a:ea typeface="+mj-ea"/>
                      <a:cs typeface="Open Sans Light" pitchFamily="34" charset="0"/>
                    </a:rPr>
                    <a:t>研报复现</a:t>
                  </a: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ea"/>
                    <a:ea typeface="+mj-ea"/>
                    <a:cs typeface="Open Sans Light" pitchFamily="34" charset="0"/>
                  </a:endParaRPr>
                </a:p>
              </p:txBody>
            </p:sp>
            <p:sp>
              <p:nvSpPr>
                <p:cNvPr id="23" name="Rectangle 29">
                  <a:extLst>
                    <a:ext uri="{FF2B5EF4-FFF2-40B4-BE49-F238E27FC236}">
                      <a16:creationId xmlns:a16="http://schemas.microsoft.com/office/drawing/2014/main" id="{03727430-1AFF-C849-9467-4B25C6D3B6C1}"/>
                    </a:ext>
                  </a:extLst>
                </p:cNvPr>
                <p:cNvSpPr/>
                <p:nvPr/>
              </p:nvSpPr>
              <p:spPr>
                <a:xfrm>
                  <a:off x="1440636" y="1858318"/>
                  <a:ext cx="57150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Open Sans" pitchFamily="34" charset="0"/>
                    </a:rPr>
                    <a:t>01</a:t>
                  </a: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ea"/>
                    <a:ea typeface="+mj-ea"/>
                    <a:cs typeface="Open Sans Light" pitchFamily="34" charset="0"/>
                  </a:endParaRPr>
                </a:p>
              </p:txBody>
            </p:sp>
          </p:grpSp>
        </p:grpSp>
      </p:grpSp>
      <p:grpSp>
        <p:nvGrpSpPr>
          <p:cNvPr id="24" name="Group 50">
            <a:extLst>
              <a:ext uri="{FF2B5EF4-FFF2-40B4-BE49-F238E27FC236}">
                <a16:creationId xmlns:a16="http://schemas.microsoft.com/office/drawing/2014/main" id="{0029D3FC-502C-6D40-B3EF-C53022E8D6B9}"/>
              </a:ext>
            </a:extLst>
          </p:cNvPr>
          <p:cNvGrpSpPr/>
          <p:nvPr/>
        </p:nvGrpSpPr>
        <p:grpSpPr>
          <a:xfrm>
            <a:off x="1461289" y="3300688"/>
            <a:ext cx="6644890" cy="529963"/>
            <a:chOff x="1461289" y="2344453"/>
            <a:chExt cx="6644890" cy="529963"/>
          </a:xfrm>
        </p:grpSpPr>
        <p:sp>
          <p:nvSpPr>
            <p:cNvPr id="25" name="Rectangle 30">
              <a:extLst>
                <a:ext uri="{FF2B5EF4-FFF2-40B4-BE49-F238E27FC236}">
                  <a16:creationId xmlns:a16="http://schemas.microsoft.com/office/drawing/2014/main" id="{422C40A4-0461-D44F-B111-1AEA581B26F5}"/>
                </a:ext>
              </a:extLst>
            </p:cNvPr>
            <p:cNvSpPr/>
            <p:nvPr/>
          </p:nvSpPr>
          <p:spPr>
            <a:xfrm>
              <a:off x="4473324" y="2398223"/>
              <a:ext cx="3632855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1031626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研报中有效的因子目前是否仍然有效</a:t>
              </a:r>
              <a:endParaRPr lang="en-US" altLang="zh-CN" sz="1400" dirty="0">
                <a:latin typeface="+mj-ea"/>
                <a:ea typeface="+mj-ea"/>
              </a:endParaRPr>
            </a:p>
          </p:txBody>
        </p:sp>
        <p:grpSp>
          <p:nvGrpSpPr>
            <p:cNvPr id="26" name="Group 46">
              <a:extLst>
                <a:ext uri="{FF2B5EF4-FFF2-40B4-BE49-F238E27FC236}">
                  <a16:creationId xmlns:a16="http://schemas.microsoft.com/office/drawing/2014/main" id="{97FD7B8A-A1C0-CD4E-80D5-5C96DFE5B46E}"/>
                </a:ext>
              </a:extLst>
            </p:cNvPr>
            <p:cNvGrpSpPr/>
            <p:nvPr/>
          </p:nvGrpSpPr>
          <p:grpSpPr>
            <a:xfrm>
              <a:off x="1461289" y="2344453"/>
              <a:ext cx="3205110" cy="529963"/>
              <a:chOff x="1461289" y="2344453"/>
              <a:chExt cx="3205110" cy="529963"/>
            </a:xfrm>
          </p:grpSpPr>
          <p:sp>
            <p:nvSpPr>
              <p:cNvPr id="27" name="Rectangle 10">
                <a:extLst>
                  <a:ext uri="{FF2B5EF4-FFF2-40B4-BE49-F238E27FC236}">
                    <a16:creationId xmlns:a16="http://schemas.microsoft.com/office/drawing/2014/main" id="{3C0D412F-61B0-9D44-A84D-18FA484C7C8A}"/>
                  </a:ext>
                </a:extLst>
              </p:cNvPr>
              <p:cNvSpPr/>
              <p:nvPr/>
            </p:nvSpPr>
            <p:spPr>
              <a:xfrm>
                <a:off x="1461289" y="2344453"/>
                <a:ext cx="2955435" cy="529963"/>
              </a:xfrm>
              <a:prstGeom prst="rect">
                <a:avLst/>
              </a:pr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grpSp>
            <p:nvGrpSpPr>
              <p:cNvPr id="28" name="Group 39">
                <a:extLst>
                  <a:ext uri="{FF2B5EF4-FFF2-40B4-BE49-F238E27FC236}">
                    <a16:creationId xmlns:a16="http://schemas.microsoft.com/office/drawing/2014/main" id="{DB488EFC-7326-A74D-90DF-F4E00FBF0624}"/>
                  </a:ext>
                </a:extLst>
              </p:cNvPr>
              <p:cNvGrpSpPr/>
              <p:nvPr/>
            </p:nvGrpSpPr>
            <p:grpSpPr>
              <a:xfrm>
                <a:off x="1583469" y="2360239"/>
                <a:ext cx="3082930" cy="487206"/>
                <a:chOff x="1583469" y="2360239"/>
                <a:chExt cx="3082930" cy="487206"/>
              </a:xfrm>
            </p:grpSpPr>
            <p:sp>
              <p:nvSpPr>
                <p:cNvPr id="29" name="Rectangle 24">
                  <a:extLst>
                    <a:ext uri="{FF2B5EF4-FFF2-40B4-BE49-F238E27FC236}">
                      <a16:creationId xmlns:a16="http://schemas.microsoft.com/office/drawing/2014/main" id="{FF57E166-AD01-D94B-891D-9D30CAB32A35}"/>
                    </a:ext>
                  </a:extLst>
                </p:cNvPr>
                <p:cNvSpPr/>
                <p:nvPr/>
              </p:nvSpPr>
              <p:spPr>
                <a:xfrm>
                  <a:off x="1992646" y="2360239"/>
                  <a:ext cx="2673753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2400" b="1" kern="0" dirty="0">
                      <a:solidFill>
                        <a:prstClr val="white"/>
                      </a:solidFill>
                      <a:latin typeface="+mj-ea"/>
                      <a:ea typeface="+mj-ea"/>
                      <a:cs typeface="Open Sans" pitchFamily="34" charset="0"/>
                    </a:rPr>
                    <a:t>因子时效性分析</a:t>
                  </a: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ea"/>
                    <a:ea typeface="+mj-ea"/>
                    <a:cs typeface="Open Sans Light" pitchFamily="34" charset="0"/>
                  </a:endParaRPr>
                </a:p>
              </p:txBody>
            </p:sp>
            <p:sp>
              <p:nvSpPr>
                <p:cNvPr id="30" name="Rectangle 34">
                  <a:extLst>
                    <a:ext uri="{FF2B5EF4-FFF2-40B4-BE49-F238E27FC236}">
                      <a16:creationId xmlns:a16="http://schemas.microsoft.com/office/drawing/2014/main" id="{91614165-7BDA-FA44-885E-331EDC533AFE}"/>
                    </a:ext>
                  </a:extLst>
                </p:cNvPr>
                <p:cNvSpPr/>
                <p:nvPr/>
              </p:nvSpPr>
              <p:spPr>
                <a:xfrm>
                  <a:off x="1583469" y="2385780"/>
                  <a:ext cx="57150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Open Sans" pitchFamily="34" charset="0"/>
                    </a:rPr>
                    <a:t>02</a:t>
                  </a: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ea"/>
                    <a:ea typeface="+mj-ea"/>
                    <a:cs typeface="Open Sans Light" pitchFamily="34" charset="0"/>
                  </a:endParaRPr>
                </a:p>
              </p:txBody>
            </p:sp>
          </p:grpSp>
        </p:grpSp>
      </p:grpSp>
      <p:grpSp>
        <p:nvGrpSpPr>
          <p:cNvPr id="31" name="Group 51">
            <a:extLst>
              <a:ext uri="{FF2B5EF4-FFF2-40B4-BE49-F238E27FC236}">
                <a16:creationId xmlns:a16="http://schemas.microsoft.com/office/drawing/2014/main" id="{CB2D6A07-3C1B-824D-AF37-3738EFA22816}"/>
              </a:ext>
            </a:extLst>
          </p:cNvPr>
          <p:cNvGrpSpPr/>
          <p:nvPr/>
        </p:nvGrpSpPr>
        <p:grpSpPr>
          <a:xfrm>
            <a:off x="1461290" y="3732715"/>
            <a:ext cx="8607077" cy="626722"/>
            <a:chOff x="1461290" y="2776480"/>
            <a:chExt cx="8607077" cy="62672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2EAC98B-EE41-DB4B-AD81-9BC4E904D58D}"/>
                </a:ext>
              </a:extLst>
            </p:cNvPr>
            <p:cNvSpPr/>
            <p:nvPr/>
          </p:nvSpPr>
          <p:spPr>
            <a:xfrm>
              <a:off x="4834377" y="2776480"/>
              <a:ext cx="5233990" cy="625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1031626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对失效因子做进一步研究</a:t>
              </a:r>
              <a:br>
                <a:rPr lang="en-US" altLang="zh-CN" sz="1400" dirty="0">
                  <a:latin typeface="+mj-ea"/>
                  <a:ea typeface="+mj-ea"/>
                </a:rPr>
              </a:br>
              <a:r>
                <a:rPr lang="zh-CN" altLang="en-US" sz="1400" dirty="0">
                  <a:latin typeface="+mj-ea"/>
                  <a:ea typeface="+mj-ea"/>
                </a:rPr>
                <a:t>包括食用农产品价格</a:t>
              </a:r>
              <a:r>
                <a:rPr lang="en-US" altLang="zh-CN" sz="1400" dirty="0">
                  <a:latin typeface="+mj-ea"/>
                  <a:ea typeface="+mj-ea"/>
                </a:rPr>
                <a:t>(</a:t>
              </a:r>
              <a:r>
                <a:rPr lang="zh-CN" altLang="en-US" sz="1400" dirty="0">
                  <a:latin typeface="+mj-ea"/>
                  <a:ea typeface="+mj-ea"/>
                </a:rPr>
                <a:t>水产品类</a:t>
              </a:r>
              <a:r>
                <a:rPr lang="en-US" altLang="zh-CN" sz="1400" dirty="0">
                  <a:latin typeface="+mj-ea"/>
                  <a:ea typeface="+mj-ea"/>
                </a:rPr>
                <a:t>)</a:t>
              </a:r>
              <a:r>
                <a:rPr lang="zh-CN" altLang="en-US" sz="1400" dirty="0">
                  <a:latin typeface="+mj-ea"/>
                  <a:ea typeface="+mj-ea"/>
                </a:rPr>
                <a:t>、禽链指标、宏观指标</a:t>
              </a:r>
              <a:endParaRPr lang="en-US" altLang="zh-CN" sz="1400" dirty="0">
                <a:latin typeface="+mj-ea"/>
                <a:ea typeface="+mj-ea"/>
              </a:endParaRPr>
            </a:p>
          </p:txBody>
        </p:sp>
        <p:grpSp>
          <p:nvGrpSpPr>
            <p:cNvPr id="33" name="Group 45">
              <a:extLst>
                <a:ext uri="{FF2B5EF4-FFF2-40B4-BE49-F238E27FC236}">
                  <a16:creationId xmlns:a16="http://schemas.microsoft.com/office/drawing/2014/main" id="{6100112B-7846-7D49-93CC-5236E2356E81}"/>
                </a:ext>
              </a:extLst>
            </p:cNvPr>
            <p:cNvGrpSpPr/>
            <p:nvPr/>
          </p:nvGrpSpPr>
          <p:grpSpPr>
            <a:xfrm>
              <a:off x="1461290" y="2873239"/>
              <a:ext cx="3325024" cy="529963"/>
              <a:chOff x="1461290" y="2873239"/>
              <a:chExt cx="3325024" cy="529963"/>
            </a:xfrm>
          </p:grpSpPr>
          <p:sp>
            <p:nvSpPr>
              <p:cNvPr id="34" name="Rectangle 12">
                <a:extLst>
                  <a:ext uri="{FF2B5EF4-FFF2-40B4-BE49-F238E27FC236}">
                    <a16:creationId xmlns:a16="http://schemas.microsoft.com/office/drawing/2014/main" id="{5BC90B0F-7512-9240-8223-E54330C423B3}"/>
                  </a:ext>
                </a:extLst>
              </p:cNvPr>
              <p:cNvSpPr/>
              <p:nvPr/>
            </p:nvSpPr>
            <p:spPr>
              <a:xfrm>
                <a:off x="1461290" y="2873239"/>
                <a:ext cx="3325024" cy="529963"/>
              </a:xfrm>
              <a:prstGeom prst="rect">
                <a:avLst/>
              </a:prstGeom>
              <a:solidFill>
                <a:srgbClr val="1B6AA3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grpSp>
            <p:nvGrpSpPr>
              <p:cNvPr id="35" name="Group 40">
                <a:extLst>
                  <a:ext uri="{FF2B5EF4-FFF2-40B4-BE49-F238E27FC236}">
                    <a16:creationId xmlns:a16="http://schemas.microsoft.com/office/drawing/2014/main" id="{353F76B0-B2DD-D542-B3E5-2A830C5E2FE9}"/>
                  </a:ext>
                </a:extLst>
              </p:cNvPr>
              <p:cNvGrpSpPr/>
              <p:nvPr/>
            </p:nvGrpSpPr>
            <p:grpSpPr>
              <a:xfrm>
                <a:off x="1746996" y="2902082"/>
                <a:ext cx="3010714" cy="480962"/>
                <a:chOff x="1746996" y="2902082"/>
                <a:chExt cx="3010714" cy="480962"/>
              </a:xfrm>
            </p:grpSpPr>
            <p:sp>
              <p:nvSpPr>
                <p:cNvPr id="36" name="Rectangle 25">
                  <a:extLst>
                    <a:ext uri="{FF2B5EF4-FFF2-40B4-BE49-F238E27FC236}">
                      <a16:creationId xmlns:a16="http://schemas.microsoft.com/office/drawing/2014/main" id="{ACEA259B-8E72-AB46-92A8-3A3D157DC626}"/>
                    </a:ext>
                  </a:extLst>
                </p:cNvPr>
                <p:cNvSpPr/>
                <p:nvPr/>
              </p:nvSpPr>
              <p:spPr>
                <a:xfrm>
                  <a:off x="1932753" y="2902082"/>
                  <a:ext cx="282495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Open Sans" pitchFamily="34" charset="0"/>
                    </a:rPr>
                    <a:t>失效因子分析</a:t>
                  </a: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ea"/>
                    <a:ea typeface="+mj-ea"/>
                    <a:cs typeface="Open Sans Light" pitchFamily="34" charset="0"/>
                  </a:endParaRPr>
                </a:p>
              </p:txBody>
            </p:sp>
            <p:sp>
              <p:nvSpPr>
                <p:cNvPr id="37" name="Rectangle 35">
                  <a:extLst>
                    <a:ext uri="{FF2B5EF4-FFF2-40B4-BE49-F238E27FC236}">
                      <a16:creationId xmlns:a16="http://schemas.microsoft.com/office/drawing/2014/main" id="{67877052-E25C-F549-9C7A-1003A0C20312}"/>
                    </a:ext>
                  </a:extLst>
                </p:cNvPr>
                <p:cNvSpPr/>
                <p:nvPr/>
              </p:nvSpPr>
              <p:spPr>
                <a:xfrm>
                  <a:off x="1746996" y="2921379"/>
                  <a:ext cx="57150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Open Sans" pitchFamily="34" charset="0"/>
                    </a:rPr>
                    <a:t>03</a:t>
                  </a: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ea"/>
                    <a:ea typeface="+mj-ea"/>
                    <a:cs typeface="Open Sans Light" pitchFamily="34" charset="0"/>
                  </a:endParaRPr>
                </a:p>
              </p:txBody>
            </p:sp>
          </p:grpSp>
        </p:grpSp>
      </p:grpSp>
      <p:grpSp>
        <p:nvGrpSpPr>
          <p:cNvPr id="38" name="Group 52">
            <a:extLst>
              <a:ext uri="{FF2B5EF4-FFF2-40B4-BE49-F238E27FC236}">
                <a16:creationId xmlns:a16="http://schemas.microsoft.com/office/drawing/2014/main" id="{BF892804-0D31-EF48-8A32-4C73069107E3}"/>
              </a:ext>
            </a:extLst>
          </p:cNvPr>
          <p:cNvGrpSpPr/>
          <p:nvPr/>
        </p:nvGrpSpPr>
        <p:grpSpPr>
          <a:xfrm>
            <a:off x="1461290" y="4287830"/>
            <a:ext cx="8972205" cy="625171"/>
            <a:chOff x="1461290" y="3331595"/>
            <a:chExt cx="8972205" cy="625171"/>
          </a:xfrm>
        </p:grpSpPr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A6074E81-168E-3141-BF20-9922BA281BB8}"/>
                </a:ext>
              </a:extLst>
            </p:cNvPr>
            <p:cNvSpPr/>
            <p:nvPr/>
          </p:nvSpPr>
          <p:spPr>
            <a:xfrm>
              <a:off x="5256801" y="3331595"/>
              <a:ext cx="5176694" cy="625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1031626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根据模型预测的内容</a:t>
              </a:r>
              <a:br>
                <a:rPr lang="en-US" altLang="zh-CN" sz="1400" dirty="0">
                  <a:latin typeface="+mj-ea"/>
                  <a:ea typeface="+mj-ea"/>
                </a:rPr>
              </a:br>
              <a:r>
                <a:rPr lang="zh-CN" altLang="en-US" sz="1400" dirty="0">
                  <a:latin typeface="+mj-ea"/>
                  <a:ea typeface="+mj-ea"/>
                </a:rPr>
                <a:t>给出农林牧渔行业和肉鸡饲养行业未来趋势的预测</a:t>
              </a:r>
              <a:endParaRPr lang="en-US" altLang="zh-CN" sz="1400" dirty="0">
                <a:latin typeface="+mj-ea"/>
                <a:ea typeface="+mj-ea"/>
              </a:endParaRPr>
            </a:p>
          </p:txBody>
        </p:sp>
        <p:grpSp>
          <p:nvGrpSpPr>
            <p:cNvPr id="40" name="Group 44">
              <a:extLst>
                <a:ext uri="{FF2B5EF4-FFF2-40B4-BE49-F238E27FC236}">
                  <a16:creationId xmlns:a16="http://schemas.microsoft.com/office/drawing/2014/main" id="{B4BC007E-A6E2-8240-AC8C-D62BC23AB5B7}"/>
                </a:ext>
              </a:extLst>
            </p:cNvPr>
            <p:cNvGrpSpPr/>
            <p:nvPr/>
          </p:nvGrpSpPr>
          <p:grpSpPr>
            <a:xfrm>
              <a:off x="1461290" y="3403040"/>
              <a:ext cx="3753652" cy="529963"/>
              <a:chOff x="1461290" y="3403040"/>
              <a:chExt cx="3753652" cy="529963"/>
            </a:xfrm>
          </p:grpSpPr>
          <p:sp>
            <p:nvSpPr>
              <p:cNvPr id="41" name="Rectangle 14">
                <a:extLst>
                  <a:ext uri="{FF2B5EF4-FFF2-40B4-BE49-F238E27FC236}">
                    <a16:creationId xmlns:a16="http://schemas.microsoft.com/office/drawing/2014/main" id="{6F3FB02E-9143-9C4E-A634-E9BBCBCE6072}"/>
                  </a:ext>
                </a:extLst>
              </p:cNvPr>
              <p:cNvSpPr/>
              <p:nvPr/>
            </p:nvSpPr>
            <p:spPr>
              <a:xfrm>
                <a:off x="1461290" y="3403040"/>
                <a:ext cx="3753652" cy="529963"/>
              </a:xfrm>
              <a:prstGeom prst="rect">
                <a:avLst/>
              </a:prstGeom>
              <a:solidFill>
                <a:srgbClr val="1B6AA3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85C1B87-D74E-3A45-941A-F113CE5794F8}"/>
                  </a:ext>
                </a:extLst>
              </p:cNvPr>
              <p:cNvGrpSpPr/>
              <p:nvPr/>
            </p:nvGrpSpPr>
            <p:grpSpPr>
              <a:xfrm>
                <a:off x="2100259" y="3428955"/>
                <a:ext cx="2994708" cy="473180"/>
                <a:chOff x="2100259" y="3428955"/>
                <a:chExt cx="2994708" cy="473180"/>
              </a:xfrm>
            </p:grpSpPr>
            <p:sp>
              <p:nvSpPr>
                <p:cNvPr id="43" name="Rectangle 26">
                  <a:extLst>
                    <a:ext uri="{FF2B5EF4-FFF2-40B4-BE49-F238E27FC236}">
                      <a16:creationId xmlns:a16="http://schemas.microsoft.com/office/drawing/2014/main" id="{B460FC1E-ECEF-2B41-9B5F-89A52B631431}"/>
                    </a:ext>
                  </a:extLst>
                </p:cNvPr>
                <p:cNvSpPr/>
                <p:nvPr/>
              </p:nvSpPr>
              <p:spPr>
                <a:xfrm>
                  <a:off x="2404155" y="3428955"/>
                  <a:ext cx="2690812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2400" b="1" kern="0" dirty="0">
                      <a:solidFill>
                        <a:prstClr val="white"/>
                      </a:solidFill>
                      <a:latin typeface="+mj-ea"/>
                      <a:ea typeface="+mj-ea"/>
                      <a:cs typeface="Open Sans" pitchFamily="34" charset="0"/>
                    </a:rPr>
                    <a:t>模型预测未来</a:t>
                  </a: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ea"/>
                    <a:ea typeface="+mj-ea"/>
                    <a:cs typeface="Open Sans Light" pitchFamily="34" charset="0"/>
                  </a:endParaRPr>
                </a:p>
              </p:txBody>
            </p:sp>
            <p:sp>
              <p:nvSpPr>
                <p:cNvPr id="44" name="Rectangle 36">
                  <a:extLst>
                    <a:ext uri="{FF2B5EF4-FFF2-40B4-BE49-F238E27FC236}">
                      <a16:creationId xmlns:a16="http://schemas.microsoft.com/office/drawing/2014/main" id="{D7C54D0A-208E-5947-AF3A-023DD838CF1E}"/>
                    </a:ext>
                  </a:extLst>
                </p:cNvPr>
                <p:cNvSpPr/>
                <p:nvPr/>
              </p:nvSpPr>
              <p:spPr>
                <a:xfrm>
                  <a:off x="2100259" y="3440470"/>
                  <a:ext cx="57150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Open Sans" pitchFamily="34" charset="0"/>
                    </a:rPr>
                    <a:t>04</a:t>
                  </a: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ea"/>
                    <a:ea typeface="+mj-ea"/>
                    <a:cs typeface="Open Sans Light" pitchFamily="34" charset="0"/>
                  </a:endParaRPr>
                </a:p>
              </p:txBody>
            </p:sp>
          </p:grpSp>
        </p:grpSp>
      </p:grpSp>
      <p:grpSp>
        <p:nvGrpSpPr>
          <p:cNvPr id="45" name="Group 53">
            <a:extLst>
              <a:ext uri="{FF2B5EF4-FFF2-40B4-BE49-F238E27FC236}">
                <a16:creationId xmlns:a16="http://schemas.microsoft.com/office/drawing/2014/main" id="{A5261CD4-72C9-C442-9549-48AF4F8695EE}"/>
              </a:ext>
            </a:extLst>
          </p:cNvPr>
          <p:cNvGrpSpPr/>
          <p:nvPr/>
        </p:nvGrpSpPr>
        <p:grpSpPr>
          <a:xfrm>
            <a:off x="1461291" y="4885307"/>
            <a:ext cx="10294062" cy="1129733"/>
            <a:chOff x="1461291" y="3929072"/>
            <a:chExt cx="10294062" cy="1129733"/>
          </a:xfrm>
        </p:grpSpPr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C093469E-E324-8C48-83C6-9BF8BC45859F}"/>
                </a:ext>
              </a:extLst>
            </p:cNvPr>
            <p:cNvSpPr/>
            <p:nvPr/>
          </p:nvSpPr>
          <p:spPr>
            <a:xfrm>
              <a:off x="5786445" y="3929072"/>
              <a:ext cx="5968908" cy="11297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31626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形成了一套可复用的进行相关性测试、回归分析、模型预测的代码解决方案。将逻辑过程和获取数据的方式分离、将计算手段和具体行业分离。可以快速运用于其他行业的因子探索和预测</a:t>
              </a:r>
            </a:p>
            <a:p>
              <a:pPr defTabSz="1031626">
                <a:lnSpc>
                  <a:spcPct val="130000"/>
                </a:lnSpc>
              </a:pPr>
              <a:endParaRPr lang="en-US" altLang="zh-CN" sz="1100" dirty="0"/>
            </a:p>
          </p:txBody>
        </p:sp>
        <p:grpSp>
          <p:nvGrpSpPr>
            <p:cNvPr id="47" name="Group 43">
              <a:extLst>
                <a:ext uri="{FF2B5EF4-FFF2-40B4-BE49-F238E27FC236}">
                  <a16:creationId xmlns:a16="http://schemas.microsoft.com/office/drawing/2014/main" id="{FB7DDAC0-1794-914C-A5D3-01A51DCC10A1}"/>
                </a:ext>
              </a:extLst>
            </p:cNvPr>
            <p:cNvGrpSpPr/>
            <p:nvPr/>
          </p:nvGrpSpPr>
          <p:grpSpPr>
            <a:xfrm>
              <a:off x="1461291" y="3930662"/>
              <a:ext cx="4253717" cy="529963"/>
              <a:chOff x="1461291" y="3930662"/>
              <a:chExt cx="4253717" cy="529963"/>
            </a:xfrm>
          </p:grpSpPr>
          <p:sp>
            <p:nvSpPr>
              <p:cNvPr id="48" name="Rectangle 16">
                <a:extLst>
                  <a:ext uri="{FF2B5EF4-FFF2-40B4-BE49-F238E27FC236}">
                    <a16:creationId xmlns:a16="http://schemas.microsoft.com/office/drawing/2014/main" id="{4EC6346A-B8E8-9C41-95BF-9A0D5C539CBC}"/>
                  </a:ext>
                </a:extLst>
              </p:cNvPr>
              <p:cNvSpPr/>
              <p:nvPr/>
            </p:nvSpPr>
            <p:spPr>
              <a:xfrm>
                <a:off x="1461291" y="3930662"/>
                <a:ext cx="4253717" cy="529963"/>
              </a:xfrm>
              <a:prstGeom prst="rect">
                <a:avLst/>
              </a:prstGeom>
              <a:solidFill>
                <a:srgbClr val="1B6AA3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grpSp>
            <p:nvGrpSpPr>
              <p:cNvPr id="49" name="Group 42">
                <a:extLst>
                  <a:ext uri="{FF2B5EF4-FFF2-40B4-BE49-F238E27FC236}">
                    <a16:creationId xmlns:a16="http://schemas.microsoft.com/office/drawing/2014/main" id="{35670529-7AE5-8842-AE90-1E220CC9378D}"/>
                  </a:ext>
                </a:extLst>
              </p:cNvPr>
              <p:cNvGrpSpPr/>
              <p:nvPr/>
            </p:nvGrpSpPr>
            <p:grpSpPr>
              <a:xfrm>
                <a:off x="2437564" y="3985351"/>
                <a:ext cx="2657403" cy="468473"/>
                <a:chOff x="2437564" y="3985351"/>
                <a:chExt cx="2657403" cy="468473"/>
              </a:xfrm>
            </p:grpSpPr>
            <p:sp>
              <p:nvSpPr>
                <p:cNvPr id="50" name="Rectangle 27">
                  <a:extLst>
                    <a:ext uri="{FF2B5EF4-FFF2-40B4-BE49-F238E27FC236}">
                      <a16:creationId xmlns:a16="http://schemas.microsoft.com/office/drawing/2014/main" id="{92A7E776-E549-7A4F-AA5D-8C4DFF5650FD}"/>
                    </a:ext>
                  </a:extLst>
                </p:cNvPr>
                <p:cNvSpPr/>
                <p:nvPr/>
              </p:nvSpPr>
              <p:spPr>
                <a:xfrm>
                  <a:off x="3063281" y="3985351"/>
                  <a:ext cx="203168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Open Sans" pitchFamily="34" charset="0"/>
                    </a:rPr>
                    <a:t>代码解决方案</a:t>
                  </a: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ea"/>
                    <a:ea typeface="+mj-ea"/>
                    <a:cs typeface="Open Sans Light" pitchFamily="34" charset="0"/>
                  </a:endParaRPr>
                </a:p>
              </p:txBody>
            </p:sp>
            <p:sp>
              <p:nvSpPr>
                <p:cNvPr id="51" name="Rectangle 37">
                  <a:extLst>
                    <a:ext uri="{FF2B5EF4-FFF2-40B4-BE49-F238E27FC236}">
                      <a16:creationId xmlns:a16="http://schemas.microsoft.com/office/drawing/2014/main" id="{A5DB56A3-D0CD-DE4A-AA6F-938516569D4E}"/>
                    </a:ext>
                  </a:extLst>
                </p:cNvPr>
                <p:cNvSpPr/>
                <p:nvPr/>
              </p:nvSpPr>
              <p:spPr>
                <a:xfrm>
                  <a:off x="2437564" y="3992159"/>
                  <a:ext cx="57150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Open Sans" pitchFamily="34" charset="0"/>
                    </a:rPr>
                    <a:t>05</a:t>
                  </a: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ea"/>
                    <a:ea typeface="+mj-ea"/>
                    <a:cs typeface="Open Sans Light" pitchFamily="34" charset="0"/>
                  </a:endParaRPr>
                </a:p>
              </p:txBody>
            </p:sp>
          </p:grpSp>
        </p:grp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AC8642E-E927-C09A-1079-9CB7B5247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375575"/>
              </p:ext>
            </p:extLst>
          </p:nvPr>
        </p:nvGraphicFramePr>
        <p:xfrm>
          <a:off x="3490823" y="1144716"/>
          <a:ext cx="8371651" cy="836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698">
                  <a:extLst>
                    <a:ext uri="{9D8B030D-6E8A-4147-A177-3AD203B41FA5}">
                      <a16:colId xmlns:a16="http://schemas.microsoft.com/office/drawing/2014/main" val="1087254743"/>
                    </a:ext>
                  </a:extLst>
                </a:gridCol>
                <a:gridCol w="701629">
                  <a:extLst>
                    <a:ext uri="{9D8B030D-6E8A-4147-A177-3AD203B41FA5}">
                      <a16:colId xmlns:a16="http://schemas.microsoft.com/office/drawing/2014/main" val="2944780400"/>
                    </a:ext>
                  </a:extLst>
                </a:gridCol>
                <a:gridCol w="1077054">
                  <a:extLst>
                    <a:ext uri="{9D8B030D-6E8A-4147-A177-3AD203B41FA5}">
                      <a16:colId xmlns:a16="http://schemas.microsoft.com/office/drawing/2014/main" val="3467646050"/>
                    </a:ext>
                  </a:extLst>
                </a:gridCol>
                <a:gridCol w="1077054">
                  <a:extLst>
                    <a:ext uri="{9D8B030D-6E8A-4147-A177-3AD203B41FA5}">
                      <a16:colId xmlns:a16="http://schemas.microsoft.com/office/drawing/2014/main" val="3024945119"/>
                    </a:ext>
                  </a:extLst>
                </a:gridCol>
                <a:gridCol w="1077054">
                  <a:extLst>
                    <a:ext uri="{9D8B030D-6E8A-4147-A177-3AD203B41FA5}">
                      <a16:colId xmlns:a16="http://schemas.microsoft.com/office/drawing/2014/main" val="2016889654"/>
                    </a:ext>
                  </a:extLst>
                </a:gridCol>
                <a:gridCol w="1077054">
                  <a:extLst>
                    <a:ext uri="{9D8B030D-6E8A-4147-A177-3AD203B41FA5}">
                      <a16:colId xmlns:a16="http://schemas.microsoft.com/office/drawing/2014/main" val="2224221781"/>
                    </a:ext>
                  </a:extLst>
                </a:gridCol>
                <a:gridCol w="1077054">
                  <a:extLst>
                    <a:ext uri="{9D8B030D-6E8A-4147-A177-3AD203B41FA5}">
                      <a16:colId xmlns:a16="http://schemas.microsoft.com/office/drawing/2014/main" val="1036055218"/>
                    </a:ext>
                  </a:extLst>
                </a:gridCol>
                <a:gridCol w="1077054">
                  <a:extLst>
                    <a:ext uri="{9D8B030D-6E8A-4147-A177-3AD203B41FA5}">
                      <a16:colId xmlns:a16="http://schemas.microsoft.com/office/drawing/2014/main" val="3381039681"/>
                    </a:ext>
                  </a:extLst>
                </a:gridCol>
              </a:tblGrid>
              <a:tr h="470271">
                <a:tc>
                  <a:txBody>
                    <a:bodyPr/>
                    <a:lstStyle/>
                    <a:p>
                      <a:r>
                        <a:rPr lang="zh-CN" altLang="en-US" dirty="0"/>
                        <a:t>农林牧渔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月份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2023-04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2023-05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2023-06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2023-07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2023-08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2023-09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38387"/>
                  </a:ext>
                </a:extLst>
              </a:tr>
              <a:tr h="268726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039781"/>
                  </a:ext>
                </a:extLst>
              </a:tr>
            </a:tbl>
          </a:graphicData>
        </a:graphic>
      </p:graphicFrame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10B90221-D8E3-E01B-9033-1A1117DEB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88435"/>
              </p:ext>
            </p:extLst>
          </p:nvPr>
        </p:nvGraphicFramePr>
        <p:xfrm>
          <a:off x="6602083" y="2126749"/>
          <a:ext cx="5153270" cy="781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932">
                  <a:extLst>
                    <a:ext uri="{9D8B030D-6E8A-4147-A177-3AD203B41FA5}">
                      <a16:colId xmlns:a16="http://schemas.microsoft.com/office/drawing/2014/main" val="1181067765"/>
                    </a:ext>
                  </a:extLst>
                </a:gridCol>
                <a:gridCol w="806452">
                  <a:extLst>
                    <a:ext uri="{9D8B030D-6E8A-4147-A177-3AD203B41FA5}">
                      <a16:colId xmlns:a16="http://schemas.microsoft.com/office/drawing/2014/main" val="2185838488"/>
                    </a:ext>
                  </a:extLst>
                </a:gridCol>
                <a:gridCol w="1078962">
                  <a:extLst>
                    <a:ext uri="{9D8B030D-6E8A-4147-A177-3AD203B41FA5}">
                      <a16:colId xmlns:a16="http://schemas.microsoft.com/office/drawing/2014/main" val="1128227408"/>
                    </a:ext>
                  </a:extLst>
                </a:gridCol>
                <a:gridCol w="1078962">
                  <a:extLst>
                    <a:ext uri="{9D8B030D-6E8A-4147-A177-3AD203B41FA5}">
                      <a16:colId xmlns:a16="http://schemas.microsoft.com/office/drawing/2014/main" val="365218852"/>
                    </a:ext>
                  </a:extLst>
                </a:gridCol>
                <a:gridCol w="1078962">
                  <a:extLst>
                    <a:ext uri="{9D8B030D-6E8A-4147-A177-3AD203B41FA5}">
                      <a16:colId xmlns:a16="http://schemas.microsoft.com/office/drawing/2014/main" val="1160916624"/>
                    </a:ext>
                  </a:extLst>
                </a:gridCol>
              </a:tblGrid>
              <a:tr h="416170">
                <a:tc>
                  <a:txBody>
                    <a:bodyPr/>
                    <a:lstStyle/>
                    <a:p>
                      <a:r>
                        <a:rPr lang="zh-CN" altLang="en-US" dirty="0"/>
                        <a:t>肉鸡饲养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月份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2023-04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2023-05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2023-06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779698"/>
                  </a:ext>
                </a:extLst>
              </a:tr>
              <a:tr h="237812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景气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278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107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56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zh-CN" sz="3200" dirty="0">
                <a:latin typeface="+mj-ea"/>
                <a:ea typeface="+mj-ea"/>
              </a:rPr>
              <a:t>01 </a:t>
            </a:r>
            <a:r>
              <a:rPr lang="zh-CN" altLang="en-US" sz="3200" dirty="0">
                <a:latin typeface="+mj-ea"/>
                <a:ea typeface="+mj-ea"/>
              </a:rPr>
              <a:t>研报的基本思路</a:t>
            </a:r>
          </a:p>
        </p:txBody>
      </p:sp>
    </p:spTree>
    <p:extLst>
      <p:ext uri="{BB962C8B-B14F-4D97-AF65-F5344CB8AC3E}">
        <p14:creationId xmlns:p14="http://schemas.microsoft.com/office/powerpoint/2010/main" val="1047781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行业指数和净利润环比增速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C07F2A-9A33-54AD-9E59-701A99660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0035" y="1242913"/>
            <a:ext cx="6679219" cy="5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87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农林牧渔行业指数及其净利润环比增速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6D3484-3F91-DA25-AB09-57D6EF19F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1859032" y="1651033"/>
            <a:ext cx="8314387" cy="48764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9231235-E905-7844-3431-E2FD2014B3AA}"/>
              </a:ext>
            </a:extLst>
          </p:cNvPr>
          <p:cNvSpPr txBox="1"/>
          <p:nvPr/>
        </p:nvSpPr>
        <p:spPr>
          <a:xfrm>
            <a:off x="4402347" y="1298839"/>
            <a:ext cx="1360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牛熊转换点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ADFD01-6AB4-DE97-FE3F-CAA1473F3A4B}"/>
              </a:ext>
            </a:extLst>
          </p:cNvPr>
          <p:cNvSpPr txBox="1"/>
          <p:nvPr/>
        </p:nvSpPr>
        <p:spPr>
          <a:xfrm>
            <a:off x="6893944" y="1303716"/>
            <a:ext cx="1360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牛熊转换点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52C1906-44AE-ACA8-E5D8-EF1390695EFC}"/>
              </a:ext>
            </a:extLst>
          </p:cNvPr>
          <p:cNvSpPr/>
          <p:nvPr/>
        </p:nvSpPr>
        <p:spPr>
          <a:xfrm>
            <a:off x="4669766" y="1823048"/>
            <a:ext cx="621102" cy="4111925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5C38C99-DDF9-1BB0-6A45-113409CBB34F}"/>
              </a:ext>
            </a:extLst>
          </p:cNvPr>
          <p:cNvSpPr/>
          <p:nvPr/>
        </p:nvSpPr>
        <p:spPr>
          <a:xfrm>
            <a:off x="7263442" y="1889184"/>
            <a:ext cx="621102" cy="4111925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824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模型整体框架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245FF2-1728-8F18-1401-C8FDCBA5C0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019" y="1317518"/>
            <a:ext cx="10007144" cy="51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88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CPI</a:t>
            </a:r>
            <a:r>
              <a:rPr lang="zh-CN" altLang="en-US" dirty="0"/>
              <a:t>食品和饲料链条具体分析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C2F5D9-ADA6-6047-63C3-B30E252C19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8"/>
          <a:stretch/>
        </p:blipFill>
        <p:spPr>
          <a:xfrm>
            <a:off x="300817" y="1529750"/>
            <a:ext cx="11827925" cy="438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17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猪肉链和禽链具体分析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EED126-70CC-EB79-9FF6-0374C38D22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8"/>
          <a:stretch/>
        </p:blipFill>
        <p:spPr>
          <a:xfrm>
            <a:off x="195532" y="1006414"/>
            <a:ext cx="11944924" cy="52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06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模型整体框架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245FF2-1728-8F18-1401-C8FDCBA5C0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019" y="1317518"/>
            <a:ext cx="10007144" cy="51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99904"/>
      </p:ext>
    </p:extLst>
  </p:cSld>
  <p:clrMapOvr>
    <a:masterClrMapping/>
  </p:clrMapOvr>
</p:sld>
</file>

<file path=ppt/theme/theme1.xml><?xml version="1.0" encoding="utf-8"?>
<a:theme xmlns:a="http://schemas.openxmlformats.org/drawingml/2006/main" name="5_Office 主题">
  <a:themeElements>
    <a:clrScheme name="养老金">
      <a:dk1>
        <a:sysClr val="windowText" lastClr="000000"/>
      </a:dk1>
      <a:lt1>
        <a:sysClr val="window" lastClr="FFFFFF"/>
      </a:lt1>
      <a:dk2>
        <a:srgbClr val="E96004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9621</TotalTime>
  <Words>1296</Words>
  <Application>Microsoft Office PowerPoint</Application>
  <PresentationFormat>宽屏</PresentationFormat>
  <Paragraphs>460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黑体</vt:lpstr>
      <vt:lpstr>微软雅黑</vt:lpstr>
      <vt:lpstr>Arial</vt:lpstr>
      <vt:lpstr>Calibri</vt:lpstr>
      <vt:lpstr>Cambria Math</vt:lpstr>
      <vt:lpstr>Rockwell Condensed</vt:lpstr>
      <vt:lpstr>Times New Roman</vt:lpstr>
      <vt:lpstr>Wingdings</vt:lpstr>
      <vt:lpstr>5_Office 主题</vt:lpstr>
      <vt:lpstr>PowerPoint 演示文稿</vt:lpstr>
      <vt:lpstr>PowerPoint 演示文稿</vt:lpstr>
      <vt:lpstr>PowerPoint 演示文稿</vt:lpstr>
      <vt:lpstr>行业指数和净利润环比增速</vt:lpstr>
      <vt:lpstr>农林牧渔行业指数及其净利润环比增速</vt:lpstr>
      <vt:lpstr>模型整体框架</vt:lpstr>
      <vt:lpstr>CPI食品和饲料链条具体分析</vt:lpstr>
      <vt:lpstr>猪肉链和禽链具体分析</vt:lpstr>
      <vt:lpstr>模型整体框架</vt:lpstr>
      <vt:lpstr>PowerPoint 演示文稿</vt:lpstr>
      <vt:lpstr>CPI食品</vt:lpstr>
      <vt:lpstr>细分CPI和食用农产品指数</vt:lpstr>
      <vt:lpstr>猪肉链</vt:lpstr>
      <vt:lpstr>禽链</vt:lpstr>
      <vt:lpstr>饲料链</vt:lpstr>
      <vt:lpstr>其他指标</vt:lpstr>
      <vt:lpstr>模型预测</vt:lpstr>
      <vt:lpstr>模型预测结果：三分位图</vt:lpstr>
      <vt:lpstr>PowerPoint 演示文稿</vt:lpstr>
      <vt:lpstr>食用农产品价格指数:水产品类（停用）</vt:lpstr>
      <vt:lpstr>禽链指标</vt:lpstr>
      <vt:lpstr>禽链指标</vt:lpstr>
      <vt:lpstr>禽链指标</vt:lpstr>
      <vt:lpstr>宏观因子的分析</vt:lpstr>
      <vt:lpstr>PowerPoint 演示文稿</vt:lpstr>
      <vt:lpstr>工作总结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 子寒</cp:lastModifiedBy>
  <cp:revision>328</cp:revision>
  <cp:lastPrinted>2021-09-27T12:06:09Z</cp:lastPrinted>
  <dcterms:created xsi:type="dcterms:W3CDTF">2018-11-03T02:28:30Z</dcterms:created>
  <dcterms:modified xsi:type="dcterms:W3CDTF">2023-06-27T01:04:23Z</dcterms:modified>
</cp:coreProperties>
</file>